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</p:sldMasterIdLst>
  <p:notesMasterIdLst>
    <p:notesMasterId r:id="rId49"/>
  </p:notesMasterIdLst>
  <p:sldIdLst>
    <p:sldId id="256" r:id="rId3"/>
    <p:sldId id="259" r:id="rId4"/>
    <p:sldId id="311" r:id="rId5"/>
    <p:sldId id="392" r:id="rId6"/>
    <p:sldId id="393" r:id="rId7"/>
    <p:sldId id="394" r:id="rId8"/>
    <p:sldId id="395" r:id="rId9"/>
    <p:sldId id="396" r:id="rId10"/>
    <p:sldId id="397" r:id="rId11"/>
    <p:sldId id="398" r:id="rId12"/>
    <p:sldId id="399" r:id="rId13"/>
    <p:sldId id="400" r:id="rId14"/>
    <p:sldId id="401" r:id="rId15"/>
    <p:sldId id="391" r:id="rId16"/>
    <p:sldId id="389" r:id="rId17"/>
    <p:sldId id="385" r:id="rId18"/>
    <p:sldId id="386" r:id="rId19"/>
    <p:sldId id="387" r:id="rId20"/>
    <p:sldId id="330" r:id="rId21"/>
    <p:sldId id="369" r:id="rId22"/>
    <p:sldId id="371" r:id="rId23"/>
    <p:sldId id="383" r:id="rId24"/>
    <p:sldId id="390" r:id="rId25"/>
    <p:sldId id="352" r:id="rId26"/>
    <p:sldId id="346" r:id="rId27"/>
    <p:sldId id="404" r:id="rId28"/>
    <p:sldId id="405" r:id="rId29"/>
    <p:sldId id="406" r:id="rId30"/>
    <p:sldId id="407" r:id="rId31"/>
    <p:sldId id="408" r:id="rId32"/>
    <p:sldId id="409" r:id="rId33"/>
    <p:sldId id="410" r:id="rId34"/>
    <p:sldId id="428" r:id="rId35"/>
    <p:sldId id="429" r:id="rId36"/>
    <p:sldId id="411" r:id="rId37"/>
    <p:sldId id="430" r:id="rId38"/>
    <p:sldId id="431" r:id="rId39"/>
    <p:sldId id="432" r:id="rId40"/>
    <p:sldId id="421" r:id="rId41"/>
    <p:sldId id="422" r:id="rId42"/>
    <p:sldId id="427" r:id="rId43"/>
    <p:sldId id="423" r:id="rId44"/>
    <p:sldId id="424" r:id="rId45"/>
    <p:sldId id="403" r:id="rId46"/>
    <p:sldId id="388" r:id="rId47"/>
    <p:sldId id="298" r:id="rId4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Catamaran Thin" panose="020B0604020202020204" charset="0"/>
      <p:regular r:id="rId56"/>
      <p:bold r:id="rId57"/>
    </p:embeddedFont>
    <p:embeddedFont>
      <p:font typeface="Livvic" pitchFamily="2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2B9558-E163-8299-AD51-061324244C75}" v="282" dt="2022-12-12T16:31:00.461"/>
    <p1510:client id="{78F6F75B-0BFC-481E-9C10-414A7150B1CC}" v="189" dt="2020-08-29T21:26:10.156"/>
  </p1510:revLst>
</p1510:revInfo>
</file>

<file path=ppt/tableStyles.xml><?xml version="1.0" encoding="utf-8"?>
<a:tblStyleLst xmlns:a="http://schemas.openxmlformats.org/drawingml/2006/main" def="{D4E598EF-83C9-4875-82ED-32600F37D4DF}">
  <a:tblStyle styleId="{D4E598EF-83C9-4875-82ED-32600F37D4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3205" autoAdjust="0"/>
  </p:normalViewPr>
  <p:slideViewPr>
    <p:cSldViewPr snapToGrid="0">
      <p:cViewPr varScale="1">
        <p:scale>
          <a:sx n="91" d="100"/>
          <a:sy n="91" d="100"/>
        </p:scale>
        <p:origin x="6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font" Target="fonts/font1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7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5113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3222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4564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7/12/2023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43016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7/12/2023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7099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7/12/2023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362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7/12/2023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72534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529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3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7/12/2023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1806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7/12/2023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14374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7/12/2023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72352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7/12/2023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03774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7/12/2023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36385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7/12/2023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55515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7/12/2023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4849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F55CF-A28A-6640-94E0-DE68D90DE0D4}" type="datetimeFigureOut">
              <a:rPr lang="es-AR" smtClean="0"/>
              <a:t>7/12/2023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1DB952-3B7E-4218-BC40-E7D755766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alphaModFix amt="40000"/>
          </a:blip>
          <a:srcRect l="9036" t="6484" b="-1"/>
          <a:stretch/>
        </p:blipFill>
        <p:spPr>
          <a:xfrm>
            <a:off x="-111211" y="-64873"/>
            <a:ext cx="9452919" cy="520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2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imagen puede contener: cielo, nubes, exterior y naturaleza, texto que dice &quot;David VF&quot;">
            <a:extLst>
              <a:ext uri="{FF2B5EF4-FFF2-40B4-BE49-F238E27FC236}">
                <a16:creationId xmlns:a16="http://schemas.microsoft.com/office/drawing/2014/main" id="{E8E2C46D-E05F-4F51-A6CE-3CA7AFF73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2"/>
          <a:stretch/>
        </p:blipFill>
        <p:spPr bwMode="auto">
          <a:xfrm>
            <a:off x="2065050" y="225693"/>
            <a:ext cx="6858000" cy="460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Google Shape;124;p24"/>
          <p:cNvSpPr/>
          <p:nvPr/>
        </p:nvSpPr>
        <p:spPr>
          <a:xfrm rot="5400000">
            <a:off x="871152" y="-239264"/>
            <a:ext cx="2269400" cy="3829301"/>
          </a:xfrm>
          <a:prstGeom prst="rect">
            <a:avLst/>
          </a:prstGeom>
          <a:solidFill>
            <a:srgbClr val="908269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p24"/>
          <p:cNvSpPr txBox="1">
            <a:spLocks noGrp="1"/>
          </p:cNvSpPr>
          <p:nvPr>
            <p:ph type="ctrTitle"/>
          </p:nvPr>
        </p:nvSpPr>
        <p:spPr>
          <a:xfrm>
            <a:off x="0" y="1047135"/>
            <a:ext cx="3920503" cy="13309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indent="-1270" algn="ctr">
              <a:lnSpc>
                <a:spcPct val="115000"/>
              </a:lnSpc>
            </a:pPr>
            <a:r>
              <a:rPr lang="es-CR" sz="21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Intervenciones de Departamento de Gestión Vial en el distrito Upala  2020-2023.  </a:t>
            </a:r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1"/>
          </p:nvPr>
        </p:nvSpPr>
        <p:spPr>
          <a:xfrm>
            <a:off x="791050" y="2126740"/>
            <a:ext cx="2547999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chemeClr val="lt1"/>
                </a:solidFill>
                <a:latin typeface="+mj-lt"/>
              </a:rPr>
              <a:t>Municipalidad de Upala</a:t>
            </a:r>
            <a:endParaRPr sz="14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27" name="Google Shape;127;p24"/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DDAB70B-A67A-4CF6-8B10-AFE031E36CD4}"/>
              </a:ext>
            </a:extLst>
          </p:cNvPr>
          <p:cNvSpPr txBox="1"/>
          <p:nvPr/>
        </p:nvSpPr>
        <p:spPr>
          <a:xfrm>
            <a:off x="7466202" y="4634202"/>
            <a:ext cx="14568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1100" dirty="0">
                <a:solidFill>
                  <a:schemeClr val="bg1"/>
                </a:solidFill>
              </a:rPr>
              <a:t>Fotógrafo: David VF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667729B-BAD4-44AB-8E8C-C2AA61C7F07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45" y="3364071"/>
            <a:ext cx="963097" cy="1238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151319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2021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MX" dirty="0">
                <a:latin typeface="+mn-lt"/>
              </a:rPr>
              <a:t>Proyecto de Asfaltado, Drenajes y Señalización. C2-13-339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</a:t>
            </a:r>
            <a:r>
              <a:rPr lang="es-ES" i="1" u="sng" dirty="0">
                <a:latin typeface="+mn-lt"/>
                <a:sym typeface="Arial"/>
              </a:rPr>
              <a:t>Ȼ50.000.000,00</a:t>
            </a:r>
            <a:endParaRPr lang="es-CR" i="1" u="sng" dirty="0">
              <a:latin typeface="+mn-lt"/>
              <a:sym typeface="Arial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9" y="3058686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UPALA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1.jpeg">
            <a:extLst>
              <a:ext uri="{FF2B5EF4-FFF2-40B4-BE49-F238E27FC236}">
                <a16:creationId xmlns:a16="http://schemas.microsoft.com/office/drawing/2014/main" id="{34B616E7-F0C6-813B-8BFF-DB11C7AB3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14EC901-DCF2-ABD2-E7D8-88F32DD5E4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5" y="1301863"/>
            <a:ext cx="3786304" cy="1719220"/>
          </a:xfrm>
          <a:prstGeom prst="rect">
            <a:avLst/>
          </a:prstGeom>
          <a:noFill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D5FE426-5FCF-E671-1F26-912FB78654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81" y="3194132"/>
            <a:ext cx="3194012" cy="18421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886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151319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2021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538026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r>
              <a:rPr lang="es-MX" dirty="0">
                <a:latin typeface="+mn-lt"/>
              </a:rPr>
              <a:t>Construcción de 2 Alcantarillas de Cuadro</a:t>
            </a:r>
            <a:endParaRPr lang="es-CR" dirty="0">
              <a:latin typeface="+mn-lt"/>
            </a:endParaRPr>
          </a:p>
          <a:p>
            <a:r>
              <a:rPr lang="es-MX" dirty="0">
                <a:latin typeface="+mn-lt"/>
              </a:rPr>
              <a:t>Ubicación: Barrio los Ángeles, Upala, camino C-2-13-035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</a:t>
            </a:r>
            <a:r>
              <a:rPr lang="es-ES" i="1" u="sng" dirty="0">
                <a:latin typeface="+mn-lt"/>
                <a:sym typeface="Arial"/>
              </a:rPr>
              <a:t>Ȼ40.000.000,00</a:t>
            </a:r>
            <a:endParaRPr lang="es-CR" i="1" u="sng" dirty="0">
              <a:latin typeface="+mn-lt"/>
              <a:sym typeface="Arial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9" y="3058686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UPALA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1.jpeg">
            <a:extLst>
              <a:ext uri="{FF2B5EF4-FFF2-40B4-BE49-F238E27FC236}">
                <a16:creationId xmlns:a16="http://schemas.microsoft.com/office/drawing/2014/main" id="{34B616E7-F0C6-813B-8BFF-DB11C7AB3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Una calle de tierra&#10;&#10;Descripción generada automáticamente con confianza media">
            <a:extLst>
              <a:ext uri="{FF2B5EF4-FFF2-40B4-BE49-F238E27FC236}">
                <a16:creationId xmlns:a16="http://schemas.microsoft.com/office/drawing/2014/main" id="{6A8A3EE0-4C17-5055-0081-D4D18ABCD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r="960" b="21753"/>
          <a:stretch>
            <a:fillRect/>
          </a:stretch>
        </p:blipFill>
        <p:spPr bwMode="auto">
          <a:xfrm>
            <a:off x="606790" y="1291297"/>
            <a:ext cx="3613517" cy="1607473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8" name="Imagen 7" descr="Vista de una calle&#10;&#10;Descripción generada automáticamente con confianza media">
            <a:extLst>
              <a:ext uri="{FF2B5EF4-FFF2-40B4-BE49-F238E27FC236}">
                <a16:creationId xmlns:a16="http://schemas.microsoft.com/office/drawing/2014/main" id="{408692F3-B552-DC3C-86F8-DDED2DE6B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3" y="3326668"/>
            <a:ext cx="4366090" cy="1637221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78647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151319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2021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798278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r>
              <a:rPr lang="es-MX" dirty="0">
                <a:latin typeface="+mn-lt"/>
              </a:rPr>
              <a:t>Construcción de Sistemas de Drenaje</a:t>
            </a:r>
            <a:endParaRPr lang="es-CR" dirty="0">
              <a:latin typeface="+mn-lt"/>
            </a:endParaRPr>
          </a:p>
          <a:p>
            <a:r>
              <a:rPr lang="es-MX" dirty="0">
                <a:latin typeface="+mn-lt"/>
              </a:rPr>
              <a:t>Ubicación: Cuadrantes Urbanos de Upala, camino C-2-13-035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</a:t>
            </a:r>
            <a:r>
              <a:rPr lang="es-ES" i="1" u="sng" dirty="0">
                <a:latin typeface="+mn-lt"/>
                <a:sym typeface="Arial"/>
              </a:rPr>
              <a:t>Ȼ92.000.000,00</a:t>
            </a:r>
            <a:endParaRPr lang="es-CR" i="1" u="sng" dirty="0">
              <a:latin typeface="+mn-lt"/>
              <a:sym typeface="Arial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9" y="3058686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UPALA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1.jpeg">
            <a:extLst>
              <a:ext uri="{FF2B5EF4-FFF2-40B4-BE49-F238E27FC236}">
                <a16:creationId xmlns:a16="http://schemas.microsoft.com/office/drawing/2014/main" id="{34B616E7-F0C6-813B-8BFF-DB11C7AB3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07282E9-F95E-3D4E-47B6-0706544E54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18" y="1127966"/>
            <a:ext cx="2802828" cy="173153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A4C650F-87C5-C647-B20E-D10BD12A97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17" y="3052223"/>
            <a:ext cx="2802828" cy="1903388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71058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151319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2021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8" y="1576348"/>
            <a:ext cx="3910819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r>
              <a:rPr lang="es-MX" dirty="0">
                <a:latin typeface="+mn-lt"/>
              </a:rPr>
              <a:t>Rehabilitación de Caminos Colonia Puntarenas </a:t>
            </a:r>
            <a:endParaRPr lang="es-CR" dirty="0">
              <a:latin typeface="+mn-lt"/>
            </a:endParaRPr>
          </a:p>
          <a:p>
            <a:r>
              <a:rPr lang="es-MX" dirty="0">
                <a:latin typeface="+mn-lt"/>
              </a:rPr>
              <a:t>Ubicación: Colonia Puntarenas.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</a:t>
            </a:r>
            <a:r>
              <a:rPr lang="es-ES" i="1" u="sng" dirty="0">
                <a:latin typeface="+mn-lt"/>
                <a:sym typeface="Arial"/>
              </a:rPr>
              <a:t>Ȼ435.000.000,00</a:t>
            </a:r>
            <a:endParaRPr lang="es-CR" i="1" u="sng" dirty="0">
              <a:latin typeface="+mn-lt"/>
              <a:sym typeface="Arial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9" y="3058686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UPALA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1.jpeg">
            <a:extLst>
              <a:ext uri="{FF2B5EF4-FFF2-40B4-BE49-F238E27FC236}">
                <a16:creationId xmlns:a16="http://schemas.microsoft.com/office/drawing/2014/main" id="{34B616E7-F0C6-813B-8BFF-DB11C7AB3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72B91B0-2D8B-D19C-979A-4081AFD1C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69" y="1077057"/>
            <a:ext cx="2774559" cy="1899767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06625B-FD6B-51C4-1B19-23701F0A9F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69" y="3103996"/>
            <a:ext cx="2774559" cy="18997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564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151319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2019 ejecutadas en el año 2022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ES" dirty="0">
                <a:latin typeface="+mn-lt"/>
              </a:rPr>
              <a:t>Camino C2-13-035, Construcción de sistemas de drenajes Barrio Los Ángeles, Upala Centro.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</a:t>
            </a:r>
            <a:r>
              <a:rPr lang="es-ES" i="1" u="sng" dirty="0">
                <a:latin typeface="+mn-lt"/>
                <a:sym typeface="Arial"/>
              </a:rPr>
              <a:t>Ȼ29.893.000,00</a:t>
            </a:r>
            <a:endParaRPr lang="es-CR" i="1" u="sng" dirty="0">
              <a:latin typeface="+mn-lt"/>
              <a:sym typeface="Arial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 flipH="1">
            <a:off x="4571997" y="3551199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Empresa adjudicada: NIVELACIONES Y TRANSPORTES ROLJUANJO LTDA</a:t>
            </a:r>
            <a:endParaRPr lang="es-CR" dirty="0">
              <a:latin typeface="+mn-lt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 flipH="1">
            <a:off x="4571998" y="3058686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N° Contratación: 2019LA-000083-01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4231670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UPALA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1.jpeg">
            <a:extLst>
              <a:ext uri="{FF2B5EF4-FFF2-40B4-BE49-F238E27FC236}">
                <a16:creationId xmlns:a16="http://schemas.microsoft.com/office/drawing/2014/main" id="{34B616E7-F0C6-813B-8BFF-DB11C7AB3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F8BA187-664E-6F13-AD48-2EAE735B5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8" y="1723920"/>
            <a:ext cx="4051739" cy="144390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C5E0775-4DD6-ED08-56FB-4E65E9C68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2" y="3276970"/>
            <a:ext cx="4051739" cy="175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25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5BC00-44E7-C4DE-2860-CDCCD477D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567" y="259978"/>
            <a:ext cx="4784529" cy="1170000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2021 ejecutadas en el año 2022</a:t>
            </a:r>
            <a:endParaRPr lang="es-C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85D12E-F920-A607-CD65-B3B521BAFF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4571999" y="1438603"/>
            <a:ext cx="3849329" cy="1319635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ES" dirty="0">
                <a:latin typeface="+mn-lt"/>
              </a:rPr>
              <a:t>Rehabilitación del Camino C2-13-049, mediante la conformación de cunetas, conformación de la superficie de ruedo en (Ent.C.041) Fin de camino, La Verbena.</a:t>
            </a:r>
            <a:endParaRPr lang="es-CR" dirty="0">
              <a:latin typeface="+mn-lt"/>
            </a:endParaRPr>
          </a:p>
          <a:p>
            <a:endParaRPr lang="es-CR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C97B93-1F45-3989-969C-BD6E718B96D1}"/>
              </a:ext>
            </a:extLst>
          </p:cNvPr>
          <p:cNvSpPr txBox="1"/>
          <p:nvPr/>
        </p:nvSpPr>
        <p:spPr>
          <a:xfrm>
            <a:off x="4572000" y="2777907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200" dirty="0">
                <a:solidFill>
                  <a:srgbClr val="434343"/>
                </a:solidFill>
                <a:latin typeface="+mn-lt"/>
                <a:cs typeface="Catamaran Thin"/>
              </a:rPr>
              <a:t>Monto del </a:t>
            </a:r>
            <a:r>
              <a:rPr lang="es-ES" sz="1200" dirty="0">
                <a:solidFill>
                  <a:srgbClr val="434343"/>
                </a:solidFill>
                <a:latin typeface="+mn-lt"/>
                <a:cs typeface="Catamaran Thin"/>
                <a:sym typeface="Catamaran Thin"/>
              </a:rPr>
              <a:t>presupuesto</a:t>
            </a:r>
            <a:r>
              <a:rPr lang="es-ES" sz="1200" dirty="0">
                <a:solidFill>
                  <a:srgbClr val="434343"/>
                </a:solidFill>
                <a:latin typeface="+mn-lt"/>
                <a:cs typeface="Catamaran Thin"/>
              </a:rPr>
              <a:t>: </a:t>
            </a:r>
            <a:r>
              <a:rPr lang="es-ES" sz="1200" dirty="0">
                <a:latin typeface="+mn-lt"/>
              </a:rPr>
              <a:t> </a:t>
            </a:r>
            <a:r>
              <a:rPr lang="es-ES" sz="1200" i="1" u="sng" dirty="0">
                <a:solidFill>
                  <a:srgbClr val="434343"/>
                </a:solidFill>
                <a:latin typeface="+mn-lt"/>
                <a:cs typeface="Catamaran Thin"/>
              </a:rPr>
              <a:t>Ȼ30.129.357,82</a:t>
            </a:r>
            <a:endParaRPr lang="es-CR" sz="1200" i="1" u="sng" dirty="0">
              <a:solidFill>
                <a:srgbClr val="434343"/>
              </a:solidFill>
              <a:latin typeface="+mn-lt"/>
              <a:cs typeface="Catamaran Thin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8672CB6-FB53-1BC7-4365-0C0F6A6FAB03}"/>
              </a:ext>
            </a:extLst>
          </p:cNvPr>
          <p:cNvSpPr txBox="1"/>
          <p:nvPr/>
        </p:nvSpPr>
        <p:spPr>
          <a:xfrm>
            <a:off x="4571999" y="3360200"/>
            <a:ext cx="4701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200" dirty="0" err="1">
                <a:solidFill>
                  <a:srgbClr val="434343"/>
                </a:solidFill>
                <a:latin typeface="+mn-lt"/>
                <a:cs typeface="Catamaran Thin"/>
              </a:rPr>
              <a:t>N°</a:t>
            </a:r>
            <a:r>
              <a:rPr lang="es-ES" sz="1200" dirty="0">
                <a:solidFill>
                  <a:srgbClr val="434343"/>
                </a:solidFill>
                <a:latin typeface="+mn-lt"/>
                <a:cs typeface="Catamaran Thin"/>
              </a:rPr>
              <a:t> Contratación: 2021CD-000065-0021500001</a:t>
            </a:r>
            <a:endParaRPr lang="es-CR" sz="1200" dirty="0">
              <a:solidFill>
                <a:srgbClr val="434343"/>
              </a:solidFill>
              <a:latin typeface="+mn-lt"/>
              <a:cs typeface="Catamaran Thin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2B44451-4563-257B-F9BF-B1BCF6FC2D64}"/>
              </a:ext>
            </a:extLst>
          </p:cNvPr>
          <p:cNvSpPr txBox="1"/>
          <p:nvPr/>
        </p:nvSpPr>
        <p:spPr>
          <a:xfrm>
            <a:off x="4571999" y="3953537"/>
            <a:ext cx="47121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200" dirty="0">
                <a:solidFill>
                  <a:srgbClr val="434343"/>
                </a:solidFill>
                <a:latin typeface="+mn-lt"/>
                <a:cs typeface="Catamaran Thin"/>
              </a:rPr>
              <a:t>Empresa adjudicada: </a:t>
            </a:r>
            <a:r>
              <a:rPr lang="es-ES" sz="1200" dirty="0">
                <a:solidFill>
                  <a:srgbClr val="434343"/>
                </a:solidFill>
                <a:latin typeface="+mn-lt"/>
                <a:cs typeface="Catamaran Thin"/>
                <a:sym typeface="Catamaran Thin"/>
              </a:rPr>
              <a:t>CONSTRUCTORA AGICA</a:t>
            </a:r>
            <a:endParaRPr lang="es-CR" sz="1200" dirty="0">
              <a:solidFill>
                <a:srgbClr val="434343"/>
              </a:solidFill>
              <a:latin typeface="+mn-lt"/>
              <a:cs typeface="Catamaran Thin"/>
              <a:sym typeface="Catamaran Thin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62F4A2B-76D8-DF05-A3B3-D42B0E390B76}"/>
              </a:ext>
            </a:extLst>
          </p:cNvPr>
          <p:cNvSpPr txBox="1"/>
          <p:nvPr/>
        </p:nvSpPr>
        <p:spPr>
          <a:xfrm>
            <a:off x="4571999" y="4546874"/>
            <a:ext cx="46420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434343"/>
                </a:solidFill>
                <a:latin typeface="+mn-lt"/>
                <a:cs typeface="Catamaran Thin"/>
              </a:rPr>
              <a:t>Distrito: UPALA</a:t>
            </a:r>
            <a:endParaRPr lang="es-CR" sz="1200" dirty="0">
              <a:solidFill>
                <a:srgbClr val="434343"/>
              </a:solidFill>
              <a:latin typeface="+mn-lt"/>
              <a:cs typeface="Catamaran Thin"/>
            </a:endParaRPr>
          </a:p>
        </p:txBody>
      </p:sp>
      <p:pic>
        <p:nvPicPr>
          <p:cNvPr id="14" name="image1.jpeg">
            <a:extLst>
              <a:ext uri="{FF2B5EF4-FFF2-40B4-BE49-F238E27FC236}">
                <a16:creationId xmlns:a16="http://schemas.microsoft.com/office/drawing/2014/main" id="{535EB80E-2340-CDDB-828F-16B20010F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C:\Users\rduran\Desktop\394f7533-4a83-4eee-8ac3-e10f9c77d885.jpg">
            <a:extLst>
              <a:ext uri="{FF2B5EF4-FFF2-40B4-BE49-F238E27FC236}">
                <a16:creationId xmlns:a16="http://schemas.microsoft.com/office/drawing/2014/main" id="{CDEE6280-C497-2435-74D0-3BC98EAB9D3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11" y="1560690"/>
            <a:ext cx="4157892" cy="158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C:\Users\rduran\Desktop\f1b6d6b1-8dd5-4274-8ee0-c08eae94804c.jpg">
            <a:extLst>
              <a:ext uri="{FF2B5EF4-FFF2-40B4-BE49-F238E27FC236}">
                <a16:creationId xmlns:a16="http://schemas.microsoft.com/office/drawing/2014/main" id="{A704E19C-E814-2D4E-C0E4-A947F8A7C5E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11" y="3316535"/>
            <a:ext cx="4157892" cy="1551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9860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7" y="201538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2021 ejecutadas en el año 2022 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ES" dirty="0">
                <a:latin typeface="+mn-lt"/>
              </a:rPr>
              <a:t>Rehabilitación del Camino C2-13-226, mediante la conformación de cunetas, conformación de la superficie de ruedo en (Ent.N.04) San Luis Fin de camino, El Cacao.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895235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</a:t>
            </a:r>
            <a:r>
              <a:rPr lang="es-CR" i="1" u="sng" dirty="0">
                <a:latin typeface="+mn-lt"/>
                <a:sym typeface="Arial"/>
              </a:rPr>
              <a:t>Ȼ</a:t>
            </a:r>
            <a:r>
              <a:rPr lang="es-ES" i="1" u="sng" dirty="0">
                <a:latin typeface="+mn-lt"/>
              </a:rPr>
              <a:t>24.854.785,785</a:t>
            </a:r>
            <a:endParaRPr lang="es-CR" i="1" u="sng" dirty="0">
              <a:latin typeface="+mn-lt"/>
              <a:sym typeface="Arial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 flipH="1">
            <a:off x="4571996" y="3763543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Empresa adjudicada: Araya y Campos</a:t>
            </a: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4231670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UPALA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8" name="image1.jpeg">
            <a:extLst>
              <a:ext uri="{FF2B5EF4-FFF2-40B4-BE49-F238E27FC236}">
                <a16:creationId xmlns:a16="http://schemas.microsoft.com/office/drawing/2014/main" id="{7F659BC3-DECD-97AD-4527-4B4B6EF40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C5B7E7C-8B35-9678-F0E0-122BBCE20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67" y="1587706"/>
            <a:ext cx="3737172" cy="163996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564CFAC-88EE-0797-2F01-47894D027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67" y="3442216"/>
            <a:ext cx="3737172" cy="1499746"/>
          </a:xfrm>
          <a:prstGeom prst="rect">
            <a:avLst/>
          </a:prstGeom>
        </p:spPr>
      </p:pic>
      <p:sp>
        <p:nvSpPr>
          <p:cNvPr id="15" name="Subtítulo 2">
            <a:extLst>
              <a:ext uri="{FF2B5EF4-FFF2-40B4-BE49-F238E27FC236}">
                <a16:creationId xmlns:a16="http://schemas.microsoft.com/office/drawing/2014/main" id="{CEDE08A5-FD63-AFC0-4512-DA68F831F90A}"/>
              </a:ext>
            </a:extLst>
          </p:cNvPr>
          <p:cNvSpPr txBox="1">
            <a:spLocks/>
          </p:cNvSpPr>
          <p:nvPr/>
        </p:nvSpPr>
        <p:spPr>
          <a:xfrm flipH="1">
            <a:off x="4571995" y="3295417"/>
            <a:ext cx="3549314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 err="1">
                <a:latin typeface="+mn-lt"/>
              </a:rPr>
              <a:t>N°</a:t>
            </a:r>
            <a:r>
              <a:rPr lang="es-ES" dirty="0">
                <a:latin typeface="+mn-lt"/>
              </a:rPr>
              <a:t> Contratación: 2021CD-000083-0021500001</a:t>
            </a:r>
            <a:endParaRPr lang="es-C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891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033952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2022 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85735" y="1285206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ES" dirty="0">
                <a:latin typeface="+mn-lt"/>
              </a:rPr>
              <a:t>Rehabilitación del Camino C2-13-376, mediante la conformación de cunetas, conformación de la superficie de ruedo en (Ent.N.04) Fin de camino, Sector escamilla.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 </a:t>
            </a:r>
            <a:r>
              <a:rPr lang="es-CR" i="1" u="sng" dirty="0">
                <a:latin typeface="+mn-lt"/>
              </a:rPr>
              <a:t>Ȼ 12.383.894,85.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 flipH="1">
            <a:off x="4571996" y="3551199"/>
            <a:ext cx="3580229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Empresa adjudicada: ARAYA Y CAMPOS SA</a:t>
            </a: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 flipH="1">
            <a:off x="4571997" y="3058686"/>
            <a:ext cx="3580230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>
                <a:latin typeface="+mn-lt"/>
              </a:rPr>
              <a:t>N° Contratación: 2022CD-000009-0021500001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93340" y="4088164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UPALA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1.jpeg">
            <a:extLst>
              <a:ext uri="{FF2B5EF4-FFF2-40B4-BE49-F238E27FC236}">
                <a16:creationId xmlns:a16="http://schemas.microsoft.com/office/drawing/2014/main" id="{A95FDB92-ECCA-F2DE-E2F4-39C0656B4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05F43C5-0DE3-5E86-AB3D-F71B226B9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34" y="1560690"/>
            <a:ext cx="3798906" cy="16007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2D11A0F-EDFB-1D7A-C2DF-07A33BA7A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34" y="3276970"/>
            <a:ext cx="3798906" cy="175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1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2022 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85735" y="1285206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 de asfaltado:</a:t>
            </a:r>
          </a:p>
          <a:p>
            <a:pPr algn="l"/>
            <a:r>
              <a:rPr lang="es-ES" dirty="0">
                <a:latin typeface="+mn-lt"/>
              </a:rPr>
              <a:t>Rehabilitación del Camino C2-13-193, mediante la conformación de cunetas, conformación de la superficie de ruedo en Calles cuadrantes Urbanos Tijerino, Barrio Heliconia.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65422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 </a:t>
            </a:r>
            <a:r>
              <a:rPr lang="es-MX" i="1" u="sng" dirty="0">
                <a:latin typeface="+mn-lt"/>
              </a:rPr>
              <a:t>¢ 41.930.045.83</a:t>
            </a:r>
            <a:endParaRPr lang="es-CR" i="1" u="sng" dirty="0">
              <a:latin typeface="+mn-lt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 flipH="1">
            <a:off x="4571995" y="3349828"/>
            <a:ext cx="3530995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Empresa adjudicada: ARAYA Y CAMPOS S.A</a:t>
            </a: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4127187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UPALA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B4E6F83-A693-8D7F-D394-C5984520C047}"/>
              </a:ext>
            </a:extLst>
          </p:cNvPr>
          <p:cNvSpPr txBox="1"/>
          <p:nvPr/>
        </p:nvSpPr>
        <p:spPr>
          <a:xfrm>
            <a:off x="6036334" y="531603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 sz="1100" dirty="0">
              <a:latin typeface="Calibri"/>
              <a:cs typeface="Calibri"/>
            </a:endParaRPr>
          </a:p>
        </p:txBody>
      </p:sp>
      <p:pic>
        <p:nvPicPr>
          <p:cNvPr id="8" name="image1.jpeg">
            <a:extLst>
              <a:ext uri="{FF2B5EF4-FFF2-40B4-BE49-F238E27FC236}">
                <a16:creationId xmlns:a16="http://schemas.microsoft.com/office/drawing/2014/main" id="{53E65DDF-68FD-CBBC-DC99-EAC78FC92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28ADED2-A61A-CF0E-C128-32616D42F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34" y="1535342"/>
            <a:ext cx="3807372" cy="150327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6AC0C35-7EFD-91A7-E0AF-49CA315F8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34" y="3105388"/>
            <a:ext cx="3807372" cy="176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99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168821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2022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7" y="1410441"/>
            <a:ext cx="4046707" cy="998221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 err="1">
                <a:latin typeface="+mn-lt"/>
              </a:rPr>
              <a:t>Rehabilitacion</a:t>
            </a:r>
            <a:r>
              <a:rPr lang="es-ES" dirty="0">
                <a:latin typeface="+mn-lt"/>
              </a:rPr>
              <a:t> del Camino C2-13-013, mediante la conformación de cunetas, conformación de la superficie de ruedo en Ent.N.04 – Moreno Cañas.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643463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</a:t>
            </a:r>
            <a:r>
              <a:rPr lang="es-ES" i="1" u="sng" dirty="0">
                <a:latin typeface="+mn-lt"/>
              </a:rPr>
              <a:t>Ȼ37.898.606,18</a:t>
            </a:r>
            <a:endParaRPr lang="es-CR" i="1" u="sng" dirty="0">
              <a:latin typeface="+mn-lt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 flipH="1">
            <a:off x="4571996" y="3551199"/>
            <a:ext cx="34817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Empresa adjudicada: ARAYA Y CAMPOS S.A</a:t>
            </a:r>
            <a:endParaRPr lang="es-CR" dirty="0">
              <a:latin typeface="+mn-lt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 flipH="1">
            <a:off x="4571997" y="3058686"/>
            <a:ext cx="3608964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N° Contratación: 2022LA-000021-0021500001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4231670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UPALA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4" name="image1.jpeg">
            <a:extLst>
              <a:ext uri="{FF2B5EF4-FFF2-40B4-BE49-F238E27FC236}">
                <a16:creationId xmlns:a16="http://schemas.microsoft.com/office/drawing/2014/main" id="{35C26D6C-26C7-C1B2-7A70-2B4DEB404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37E0A8F-C7BF-2EA0-A0ED-CBF395A23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34" y="1209620"/>
            <a:ext cx="4138295" cy="184773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4BF7B22-6E7C-397F-4DE6-B85E763C5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33" y="3111589"/>
            <a:ext cx="4138295" cy="190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34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1099226" y="496110"/>
            <a:ext cx="5632314" cy="17996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2400" dirty="0">
                <a:latin typeface="+mj-lt"/>
              </a:rPr>
              <a:t>PROCESOS DE CONTRATACIÓN EJECUTADOS EN EL AÑO 2022</a:t>
            </a:r>
            <a:br>
              <a:rPr lang="es-CR" sz="2400" dirty="0">
                <a:latin typeface="+mj-lt"/>
              </a:rPr>
            </a:br>
            <a:r>
              <a:rPr lang="es-CR" sz="2400" dirty="0">
                <a:latin typeface="+mj-lt"/>
              </a:rPr>
              <a:t> GESTIÓN VIAL.</a:t>
            </a:r>
            <a:endParaRPr sz="2400" dirty="0">
              <a:latin typeface="+mj-lt"/>
            </a:endParaRPr>
          </a:p>
        </p:txBody>
      </p:sp>
      <p:sp>
        <p:nvSpPr>
          <p:cNvPr id="167" name="Google Shape;167;p27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rgbClr val="CFC3AC">
              <a:alpha val="58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27" name="image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0" y="496110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204435" y="2571750"/>
            <a:ext cx="342413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57977" y="218524"/>
            <a:ext cx="4737371" cy="1020341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2022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6" y="1410441"/>
            <a:ext cx="4046707" cy="1220513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 err="1">
                <a:latin typeface="+mn-lt"/>
              </a:rPr>
              <a:t>Rehabilitacion</a:t>
            </a:r>
            <a:r>
              <a:rPr lang="es-ES" dirty="0">
                <a:latin typeface="+mn-lt"/>
              </a:rPr>
              <a:t> del Camino C2-13-060, mediante la conformación de cunetas, conformación de la superficie de ruedo en Ent.N.04 – El Mariposario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22137" y="2630954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</a:t>
            </a:r>
            <a:r>
              <a:rPr lang="es-ES" i="1" u="sng" dirty="0">
                <a:latin typeface="+mn-lt"/>
              </a:rPr>
              <a:t>Ȼ16.906.153,42</a:t>
            </a:r>
            <a:endParaRPr lang="es-CR" i="1" u="sng" dirty="0">
              <a:latin typeface="+mn-lt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 flipH="1">
            <a:off x="4571994" y="3551199"/>
            <a:ext cx="4046708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Empresa adjudicada: ARAYA Y CAMPOS S.A</a:t>
            </a:r>
            <a:endParaRPr lang="es-CR" dirty="0">
              <a:latin typeface="+mn-lt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 flipH="1">
            <a:off x="4571997" y="3058686"/>
            <a:ext cx="3608964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N° Contratación: 2022CD-000058-0021500001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397893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UPALA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1.jpeg">
            <a:extLst>
              <a:ext uri="{FF2B5EF4-FFF2-40B4-BE49-F238E27FC236}">
                <a16:creationId xmlns:a16="http://schemas.microsoft.com/office/drawing/2014/main" id="{D552012C-2CF7-11F2-CFFA-EA915A603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4344C88-D9BA-AA83-28ED-1248DE09E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8" y="1316815"/>
            <a:ext cx="4251837" cy="17076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C7E2D4A-D991-2B81-4E08-8EE8E1746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7" y="3068334"/>
            <a:ext cx="4251837" cy="191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51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941501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2022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6" y="1410441"/>
            <a:ext cx="4046707" cy="1220513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Habilitación de los sistemas de drenaje Barrio Don Chu, Cuadrantes Upala y La Real 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61227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</a:t>
            </a:r>
            <a:r>
              <a:rPr lang="es-ES" i="1" u="sng" dirty="0">
                <a:latin typeface="+mn-lt"/>
              </a:rPr>
              <a:t>Ȼ65.420.745,31</a:t>
            </a:r>
            <a:endParaRPr lang="es-CR" i="1" u="sng" dirty="0">
              <a:latin typeface="+mn-lt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 flipH="1">
            <a:off x="4571994" y="3551199"/>
            <a:ext cx="4046708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Empresa adjudicada: NIVELACIONES Y TRANSPORTES ROLJUANJO LTDA</a:t>
            </a:r>
            <a:endParaRPr lang="es-CR" dirty="0">
              <a:latin typeface="+mn-lt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 flipH="1">
            <a:off x="4571997" y="3058686"/>
            <a:ext cx="3608964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N° Contratación: 2022LA-000004-0021500001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417282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UPALA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4" name="image1.jpeg">
            <a:extLst>
              <a:ext uri="{FF2B5EF4-FFF2-40B4-BE49-F238E27FC236}">
                <a16:creationId xmlns:a16="http://schemas.microsoft.com/office/drawing/2014/main" id="{0EC7D13D-146C-9AB7-7D30-8AAEF6F35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C74DA88-932A-D2F8-D70B-9EF4196FA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86" y="1246091"/>
            <a:ext cx="3947955" cy="175665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6A8FAC4-4DD4-4324-1D2E-6EB4BC760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86" y="3122834"/>
            <a:ext cx="3947955" cy="179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45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313722"/>
            <a:ext cx="4737371" cy="770285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5" y="1410442"/>
            <a:ext cx="4046707" cy="921494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Rehabilitación del Puente peatonal Moreno Cañas.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623616" y="2331936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Catamaran Thin"/>
                <a:sym typeface="Catamaran Thin"/>
              </a:rPr>
              <a:t>Monto del presupuesto: </a:t>
            </a:r>
            <a:r>
              <a:rPr lang="es-ES" i="1" u="sng" dirty="0">
                <a:latin typeface="+mn-lt"/>
              </a:rPr>
              <a:t>Ȼ28.648.079,62</a:t>
            </a:r>
            <a:endParaRPr lang="es-CR" i="1" u="sng" dirty="0">
              <a:latin typeface="+mn-lt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 flipH="1">
            <a:off x="4623616" y="3534574"/>
            <a:ext cx="4046708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Catamaran Thin"/>
                <a:sym typeface="Catamaran Thin"/>
              </a:rPr>
              <a:t>Empresa adjudicada: </a:t>
            </a:r>
            <a:r>
              <a:rPr lang="es-ES" dirty="0">
                <a:latin typeface="+mn-lt"/>
              </a:rPr>
              <a:t>CANALES Y DRENAJES S.A</a:t>
            </a:r>
            <a:endParaRPr kumimoji="0" lang="es-CR" sz="1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Catamaran Thin"/>
              <a:sym typeface="Catamaran Thin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 flipH="1">
            <a:off x="4623616" y="3019367"/>
            <a:ext cx="3608964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Catamaran Thin"/>
                <a:sym typeface="Catamaran Thin"/>
              </a:rPr>
              <a:t>N° Contratación: 2022CD-000037-0021500001</a:t>
            </a:r>
            <a:endParaRPr kumimoji="0" lang="es-CR" sz="1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Catamaran Thin"/>
              <a:sym typeface="Catamaran Thin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23616" y="396440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Catamaran Thin"/>
                <a:sym typeface="Catamaran Thin"/>
              </a:rPr>
              <a:t>Distrito: </a:t>
            </a:r>
            <a:r>
              <a:rPr kumimoji="0" lang="es-ES" sz="1200" b="1" i="0" u="sng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Catamaran Thin"/>
                <a:sym typeface="Catamaran Thin"/>
              </a:rPr>
              <a:t>UPALA</a:t>
            </a:r>
            <a:endParaRPr kumimoji="0" lang="es-CR" sz="1200" b="1" i="0" u="sng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Catamaran Thin"/>
              <a:sym typeface="Catamaran Thin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image1.jpeg">
            <a:extLst>
              <a:ext uri="{FF2B5EF4-FFF2-40B4-BE49-F238E27FC236}">
                <a16:creationId xmlns:a16="http://schemas.microsoft.com/office/drawing/2014/main" id="{252BA294-63A9-122F-D945-796681149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2D91B9E-510B-3CF1-4D42-81B2860BD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34" y="1097500"/>
            <a:ext cx="3912914" cy="192186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3B5A89C-D663-3B6A-0E3C-637A3D337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348102" y="2089542"/>
            <a:ext cx="2014382" cy="391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70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313722"/>
            <a:ext cx="4737371" cy="770285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5" y="1410442"/>
            <a:ext cx="4046707" cy="921494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Construcción del Puente Sector Barrantes.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623616" y="2331936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Catamaran Thin"/>
                <a:sym typeface="Catamaran Thin"/>
              </a:rPr>
              <a:t>Monto del presupuesto: </a:t>
            </a:r>
            <a:r>
              <a:rPr lang="es-ES" i="1" u="sng" dirty="0">
                <a:latin typeface="+mn-lt"/>
              </a:rPr>
              <a:t>Ȼ229.693.846,97</a:t>
            </a:r>
            <a:endParaRPr lang="es-CR" i="1" u="sng" dirty="0">
              <a:latin typeface="+mn-lt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 flipH="1">
            <a:off x="4623616" y="3534574"/>
            <a:ext cx="4046708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Catamaran Thin"/>
                <a:sym typeface="Catamaran Thin"/>
              </a:rPr>
              <a:t>Empresa adjudicada: </a:t>
            </a:r>
            <a:r>
              <a:rPr lang="es-ES" dirty="0">
                <a:latin typeface="+mn-lt"/>
              </a:rPr>
              <a:t>CANALES Y DRENAJES S.A</a:t>
            </a:r>
            <a:endParaRPr kumimoji="0" lang="es-CR" sz="1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Catamaran Thin"/>
              <a:sym typeface="Catamaran Thin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 flipH="1">
            <a:off x="4623616" y="3019367"/>
            <a:ext cx="3608964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Catamaran Thin"/>
                <a:sym typeface="Catamaran Thin"/>
              </a:rPr>
              <a:t>N° Contratación: 2022LA-000029-0021500001</a:t>
            </a:r>
            <a:endParaRPr kumimoji="0" lang="es-CR" sz="1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Catamaran Thin"/>
              <a:sym typeface="Catamaran Thin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23616" y="396440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Catamaran Thin"/>
                <a:sym typeface="Catamaran Thin"/>
              </a:rPr>
              <a:t>Distrito: </a:t>
            </a:r>
            <a:r>
              <a:rPr kumimoji="0" lang="es-ES" sz="1200" b="1" i="0" u="sng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Catamaran Thin"/>
                <a:sym typeface="Catamaran Thin"/>
              </a:rPr>
              <a:t>UPALA</a:t>
            </a:r>
            <a:endParaRPr kumimoji="0" lang="es-CR" sz="1200" b="1" i="0" u="sng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Catamaran Thin"/>
              <a:sym typeface="Catamaran Thin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image1.jpeg">
            <a:extLst>
              <a:ext uri="{FF2B5EF4-FFF2-40B4-BE49-F238E27FC236}">
                <a16:creationId xmlns:a16="http://schemas.microsoft.com/office/drawing/2014/main" id="{252BA294-63A9-122F-D945-796681149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Imagen 1">
            <a:extLst>
              <a:ext uri="{FF2B5EF4-FFF2-40B4-BE49-F238E27FC236}">
                <a16:creationId xmlns:a16="http://schemas.microsoft.com/office/drawing/2014/main" id="{C36373F4-4EC9-F0C7-9994-69CD8CB61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88" y="1500993"/>
            <a:ext cx="4046707" cy="303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676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Proyectos con Maquinaria Municipal año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7"/>
            <a:ext cx="3686784" cy="2781644"/>
          </a:xfrm>
        </p:spPr>
        <p:txBody>
          <a:bodyPr/>
          <a:lstStyle/>
          <a:p>
            <a:pPr algn="l"/>
            <a:r>
              <a:rPr lang="es-ES" sz="1400" dirty="0">
                <a:latin typeface="+mn-lt"/>
              </a:rPr>
              <a:t>Nombre del proyecto:</a:t>
            </a:r>
          </a:p>
          <a:p>
            <a:pPr algn="l"/>
            <a:endParaRPr lang="es-ES" sz="1400" dirty="0">
              <a:latin typeface="+mn-lt"/>
            </a:endParaRPr>
          </a:p>
          <a:p>
            <a:pPr algn="l"/>
            <a:r>
              <a:rPr lang="es-ES" sz="1400" dirty="0">
                <a:latin typeface="+mn-lt"/>
              </a:rPr>
              <a:t>Escuela Nahual, 26 alcantarillas no reforzadas.</a:t>
            </a:r>
          </a:p>
          <a:p>
            <a:pPr algn="l"/>
            <a:r>
              <a:rPr lang="es-ES" sz="1400" dirty="0">
                <a:latin typeface="+mn-lt"/>
              </a:rPr>
              <a:t>	</a:t>
            </a:r>
            <a:r>
              <a:rPr lang="es-ES" dirty="0">
                <a:latin typeface="+mn-lt"/>
              </a:rPr>
              <a:t>	</a:t>
            </a:r>
          </a:p>
          <a:p>
            <a:pPr algn="l"/>
            <a:r>
              <a:rPr lang="es-ES" sz="1400" dirty="0">
                <a:latin typeface="+mn-lt"/>
              </a:rPr>
              <a:t>Monto del presupuesto: ₡3 400 500,00</a:t>
            </a:r>
          </a:p>
          <a:p>
            <a:pPr algn="l"/>
            <a:endParaRPr lang="es-ES" sz="1100" dirty="0"/>
          </a:p>
          <a:p>
            <a:pPr algn="l"/>
            <a:endParaRPr lang="es-ES" sz="1100" dirty="0"/>
          </a:p>
          <a:p>
            <a:pPr algn="l"/>
            <a:r>
              <a:rPr lang="es-ES" sz="1400" dirty="0">
                <a:latin typeface="+mn-lt"/>
              </a:rPr>
              <a:t>Distrito: Upala</a:t>
            </a:r>
            <a:endParaRPr lang="es-CR" sz="1400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	</a:t>
            </a:r>
          </a:p>
          <a:p>
            <a:pPr algn="l"/>
            <a:r>
              <a:rPr lang="es-ES" dirty="0">
                <a:latin typeface="+mn-lt"/>
              </a:rPr>
              <a:t>					</a:t>
            </a:r>
          </a:p>
          <a:p>
            <a:pPr algn="l"/>
            <a:endParaRPr lang="es-CR" dirty="0">
              <a:latin typeface="+mn-lt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 flipH="1">
            <a:off x="766413" y="1576347"/>
            <a:ext cx="3392160" cy="1391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Catamaran Thin"/>
                <a:sym typeface="Catamaran Thin"/>
              </a:rPr>
              <a:t>			</a:t>
            </a: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Catamaran Thin"/>
                <a:sym typeface="Catamaran Thin"/>
              </a:rPr>
              <a:t>			</a:t>
            </a: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Catamaran Thin"/>
                <a:sym typeface="Catamaran Thin"/>
              </a:rPr>
              <a:t> 			</a:t>
            </a: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Catamaran Thin"/>
                <a:sym typeface="Catamaran Thin"/>
              </a:rPr>
              <a:t>					</a:t>
            </a: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tabLst/>
              <a:defRPr/>
            </a:pPr>
            <a:endParaRPr kumimoji="0" lang="es-CR" sz="1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Catamaran Thin"/>
              <a:sym typeface="Catamaran Thin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8" y="1560690"/>
            <a:ext cx="3857625" cy="154511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7" y="2983393"/>
            <a:ext cx="3857625" cy="184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08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Proyectos con Maquinaria Municipal año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7"/>
            <a:ext cx="3392160" cy="2714017"/>
          </a:xfrm>
        </p:spPr>
        <p:txBody>
          <a:bodyPr/>
          <a:lstStyle/>
          <a:p>
            <a:pPr algn="just"/>
            <a:r>
              <a:rPr lang="es-ES" sz="1400" dirty="0">
                <a:latin typeface="+mn-lt"/>
              </a:rPr>
              <a:t>Nombre del proyecto: Barrio La Unión</a:t>
            </a:r>
          </a:p>
          <a:p>
            <a:pPr algn="just"/>
            <a:endParaRPr lang="es-ES_tradnl" sz="1400" dirty="0">
              <a:latin typeface="+mn-lt"/>
            </a:endParaRPr>
          </a:p>
          <a:p>
            <a:pPr algn="just"/>
            <a:r>
              <a:rPr lang="es-ES_tradnl" sz="1400" dirty="0">
                <a:latin typeface="+mn-lt"/>
              </a:rPr>
              <a:t>Traslado y colocación de alcantarillas de 1.50m en sector Barrio la Unión, de 20 m de longitud para un costo total de </a:t>
            </a:r>
            <a:r>
              <a:rPr lang="es-ES_tradnl" sz="1400" dirty="0">
                <a:latin typeface="+mn-lt"/>
                <a:cs typeface="Arial" panose="020B0604020202020204" pitchFamily="34" charset="0"/>
              </a:rPr>
              <a:t>₡</a:t>
            </a:r>
            <a:r>
              <a:rPr lang="es-ES_tradnl" sz="1400" dirty="0">
                <a:latin typeface="+mn-lt"/>
              </a:rPr>
              <a:t>3,700,000</a:t>
            </a:r>
            <a:endParaRPr lang="es-CR" sz="1400" dirty="0">
              <a:latin typeface="+mn-lt"/>
            </a:endParaRPr>
          </a:p>
          <a:p>
            <a:pPr algn="just"/>
            <a:r>
              <a:rPr lang="es-ES_tradnl" sz="1400" dirty="0">
                <a:latin typeface="+mn-lt"/>
              </a:rPr>
              <a:t> </a:t>
            </a:r>
            <a:endParaRPr lang="es-CR" sz="1400" dirty="0">
              <a:latin typeface="+mn-lt"/>
            </a:endParaRPr>
          </a:p>
          <a:p>
            <a:pPr algn="just"/>
            <a:r>
              <a:rPr lang="es-ES_tradnl" sz="1400" dirty="0">
                <a:latin typeface="+mn-lt"/>
              </a:rPr>
              <a:t>Un segundo paso de alcantarillas se coloca un paso doble de 1.50md/2.50ml esto para un costo total de </a:t>
            </a:r>
            <a:r>
              <a:rPr lang="es-ES_tradnl" sz="1400" dirty="0">
                <a:latin typeface="+mn-lt"/>
                <a:cs typeface="Arial" panose="020B0604020202020204" pitchFamily="34" charset="0"/>
              </a:rPr>
              <a:t>₡</a:t>
            </a:r>
            <a:r>
              <a:rPr lang="es-ES_tradnl" sz="1400" dirty="0">
                <a:latin typeface="+mn-lt"/>
              </a:rPr>
              <a:t>1,800,000 </a:t>
            </a:r>
            <a:r>
              <a:rPr lang="es-ES" sz="1400" dirty="0">
                <a:latin typeface="+mn-lt"/>
              </a:rPr>
              <a:t>	</a:t>
            </a:r>
            <a:r>
              <a:rPr lang="es-ES" dirty="0">
                <a:latin typeface="+mn-lt"/>
              </a:rPr>
              <a:t>	</a:t>
            </a:r>
          </a:p>
          <a:p>
            <a:pPr algn="l"/>
            <a:r>
              <a:rPr lang="es-ES" dirty="0">
                <a:latin typeface="+mn-lt"/>
              </a:rPr>
              <a:t>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 			</a:t>
            </a:r>
          </a:p>
          <a:p>
            <a:pPr algn="l"/>
            <a:r>
              <a:rPr lang="es-ES" dirty="0">
                <a:latin typeface="+mn-lt"/>
              </a:rPr>
              <a:t>					</a:t>
            </a:r>
          </a:p>
          <a:p>
            <a:pPr algn="l"/>
            <a:endParaRPr lang="es-CR" dirty="0"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84" y="1576347"/>
            <a:ext cx="3618689" cy="271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32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Proyectos con Maquinaria Municipal año 2022</a:t>
            </a:r>
            <a:endParaRPr lang="es-CR" dirty="0">
              <a:latin typeface="+mn-lt"/>
            </a:endParaRP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1CA135D0-F0B4-3A39-E662-CDB2A70FD6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308447" y="1560690"/>
            <a:ext cx="6189631" cy="950393"/>
          </a:xfrm>
        </p:spPr>
        <p:txBody>
          <a:bodyPr/>
          <a:lstStyle/>
          <a:p>
            <a:pPr algn="just"/>
            <a:r>
              <a:rPr lang="es-ES_tradnl" sz="1400" dirty="0">
                <a:latin typeface="+mn-lt"/>
              </a:rPr>
              <a:t>Reacondicionamiento, limpieza, compactación y lastrado de calles en urbanización Miravalles. C2-13-213 </a:t>
            </a:r>
          </a:p>
          <a:p>
            <a:pPr algn="just"/>
            <a:r>
              <a:rPr lang="es-ES_tradnl" sz="1400" dirty="0">
                <a:latin typeface="+mn-lt"/>
              </a:rPr>
              <a:t>Inversión: </a:t>
            </a:r>
            <a:r>
              <a:rPr lang="es-CR" sz="1400" b="0" i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R" sz="1400" i="1" u="sng" dirty="0">
                <a:solidFill>
                  <a:srgbClr val="000000"/>
                </a:solidFill>
                <a:latin typeface="Arial" panose="020B0604020202020204" pitchFamily="34" charset="0"/>
              </a:rPr>
              <a:t>₡</a:t>
            </a:r>
            <a:r>
              <a:rPr lang="es-ES_tradnl" sz="1400" i="1" u="sng" dirty="0">
                <a:solidFill>
                  <a:srgbClr val="000000"/>
                </a:solidFill>
                <a:latin typeface="Arial" panose="020B0604020202020204" pitchFamily="34" charset="0"/>
              </a:rPr>
              <a:t> 7.821.000,00</a:t>
            </a:r>
            <a:endParaRPr lang="es-CR" sz="1400" i="1" u="sng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Subtítulo 5">
            <a:extLst>
              <a:ext uri="{FF2B5EF4-FFF2-40B4-BE49-F238E27FC236}">
                <a16:creationId xmlns:a16="http://schemas.microsoft.com/office/drawing/2014/main" id="{D9E74B4B-9329-43F3-7F01-13A38C17D8D1}"/>
              </a:ext>
            </a:extLst>
          </p:cNvPr>
          <p:cNvSpPr txBox="1">
            <a:spLocks/>
          </p:cNvSpPr>
          <p:nvPr/>
        </p:nvSpPr>
        <p:spPr>
          <a:xfrm flipH="1">
            <a:off x="1308446" y="2373809"/>
            <a:ext cx="6379547" cy="95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just"/>
            <a:r>
              <a:rPr lang="es-ES_tradnl" sz="1400" dirty="0">
                <a:latin typeface="+mn-lt"/>
              </a:rPr>
              <a:t>Reacondicionamiento de superficie de ruedo, conformación de cunetas, compactación y colocación de material lastre TM40 modificado en 609m C2-13-052 </a:t>
            </a:r>
          </a:p>
          <a:p>
            <a:pPr algn="just"/>
            <a:r>
              <a:rPr lang="es-ES_tradnl" sz="1400" dirty="0">
                <a:latin typeface="+mn-lt"/>
              </a:rPr>
              <a:t>Inversión: </a:t>
            </a:r>
            <a:r>
              <a:rPr lang="es-CR" sz="1400" i="1" u="sng" dirty="0">
                <a:solidFill>
                  <a:srgbClr val="000000"/>
                </a:solidFill>
                <a:latin typeface="Arial" panose="020B0604020202020204" pitchFamily="34" charset="0"/>
              </a:rPr>
              <a:t> ₡</a:t>
            </a:r>
            <a:r>
              <a:rPr lang="es-ES_tradnl" sz="1400" i="1" u="sng" dirty="0">
                <a:solidFill>
                  <a:srgbClr val="000000"/>
                </a:solidFill>
                <a:latin typeface="Arial" panose="020B0604020202020204" pitchFamily="34" charset="0"/>
              </a:rPr>
              <a:t> 4.092.000,00</a:t>
            </a:r>
            <a:endParaRPr lang="es-CR" sz="1400" i="1" u="sng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Subtítulo 5">
            <a:extLst>
              <a:ext uri="{FF2B5EF4-FFF2-40B4-BE49-F238E27FC236}">
                <a16:creationId xmlns:a16="http://schemas.microsoft.com/office/drawing/2014/main" id="{B0319D6D-49AD-4325-3936-FDE6CD4FF415}"/>
              </a:ext>
            </a:extLst>
          </p:cNvPr>
          <p:cNvSpPr txBox="1">
            <a:spLocks/>
          </p:cNvSpPr>
          <p:nvPr/>
        </p:nvSpPr>
        <p:spPr>
          <a:xfrm flipH="1">
            <a:off x="1308446" y="3394540"/>
            <a:ext cx="6379547" cy="95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just"/>
            <a:r>
              <a:rPr lang="es-ES_tradnl" sz="1400" dirty="0">
                <a:latin typeface="+mn-lt"/>
              </a:rPr>
              <a:t>Lastrado en camino al mariposario para lo que se requiere la intervención de back </a:t>
            </a:r>
            <a:r>
              <a:rPr lang="es-ES_tradnl" sz="1400" dirty="0" err="1">
                <a:latin typeface="+mn-lt"/>
              </a:rPr>
              <a:t>hoe</a:t>
            </a:r>
            <a:r>
              <a:rPr lang="es-ES_tradnl" sz="1400" dirty="0">
                <a:latin typeface="+mn-lt"/>
              </a:rPr>
              <a:t> para extender el material C2-13-060</a:t>
            </a:r>
          </a:p>
          <a:p>
            <a:pPr algn="just"/>
            <a:r>
              <a:rPr lang="es-ES_tradnl" sz="1400" dirty="0">
                <a:latin typeface="+mn-lt"/>
              </a:rPr>
              <a:t> Inversión: </a:t>
            </a:r>
            <a:r>
              <a:rPr lang="es-CR" sz="1400" i="1" u="sng" dirty="0">
                <a:solidFill>
                  <a:srgbClr val="000000"/>
                </a:solidFill>
                <a:latin typeface="Arial" panose="020B0604020202020204" pitchFamily="34" charset="0"/>
              </a:rPr>
              <a:t> ₡</a:t>
            </a:r>
            <a:r>
              <a:rPr lang="es-ES_tradnl" sz="1400" i="1" u="sng" dirty="0">
                <a:solidFill>
                  <a:srgbClr val="000000"/>
                </a:solidFill>
                <a:latin typeface="Arial" panose="020B0604020202020204" pitchFamily="34" charset="0"/>
              </a:rPr>
              <a:t> 3.820.000,00</a:t>
            </a:r>
            <a:endParaRPr lang="es-CR" sz="1400" i="1" u="sng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885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Proyectos con Maquinaria Municipal año 2022</a:t>
            </a:r>
            <a:endParaRPr lang="es-CR" dirty="0">
              <a:latin typeface="+mn-lt"/>
            </a:endParaRP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1CA135D0-F0B4-3A39-E662-CDB2A70FD6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308447" y="1560690"/>
            <a:ext cx="6189631" cy="950393"/>
          </a:xfrm>
        </p:spPr>
        <p:txBody>
          <a:bodyPr/>
          <a:lstStyle/>
          <a:p>
            <a:pPr algn="just"/>
            <a:r>
              <a:rPr lang="es-ES_tradnl" sz="1400" dirty="0">
                <a:latin typeface="+mn-lt"/>
              </a:rPr>
              <a:t>Carga de alcantarillas en previo municipal y colocación de las mismas en sector el Mariposario campo amor, de Los Ingenieros de Upala. C2-13-060 </a:t>
            </a:r>
          </a:p>
          <a:p>
            <a:pPr algn="just"/>
            <a:r>
              <a:rPr lang="es-ES_tradnl" sz="1400" dirty="0">
                <a:latin typeface="+mn-lt"/>
              </a:rPr>
              <a:t>Inversión: </a:t>
            </a:r>
            <a:r>
              <a:rPr lang="es-CR" sz="1400" b="0" i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R" sz="1400" i="1" u="sng" dirty="0">
                <a:solidFill>
                  <a:srgbClr val="000000"/>
                </a:solidFill>
                <a:latin typeface="Arial" panose="020B0604020202020204" pitchFamily="34" charset="0"/>
              </a:rPr>
              <a:t>₡</a:t>
            </a:r>
            <a:r>
              <a:rPr lang="es-ES_tradnl" sz="1400" i="1" u="sng" dirty="0">
                <a:solidFill>
                  <a:srgbClr val="000000"/>
                </a:solidFill>
                <a:latin typeface="Arial" panose="020B0604020202020204" pitchFamily="34" charset="0"/>
              </a:rPr>
              <a:t> 7.883.000,00</a:t>
            </a:r>
            <a:endParaRPr lang="es-CR" sz="1400" i="1" u="sng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Subtítulo 5">
            <a:extLst>
              <a:ext uri="{FF2B5EF4-FFF2-40B4-BE49-F238E27FC236}">
                <a16:creationId xmlns:a16="http://schemas.microsoft.com/office/drawing/2014/main" id="{D9E74B4B-9329-43F3-7F01-13A38C17D8D1}"/>
              </a:ext>
            </a:extLst>
          </p:cNvPr>
          <p:cNvSpPr txBox="1">
            <a:spLocks/>
          </p:cNvSpPr>
          <p:nvPr/>
        </p:nvSpPr>
        <p:spPr>
          <a:xfrm flipH="1">
            <a:off x="1308447" y="2632418"/>
            <a:ext cx="6379547" cy="95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just"/>
            <a:r>
              <a:rPr lang="es-ES_tradnl" sz="1400" dirty="0">
                <a:latin typeface="+mn-lt"/>
              </a:rPr>
              <a:t>Colocación de 6 pasos de alcantarillas de 0.61 cm en cuadrantes del sector cuadrantes Urbanas sector Tijerino.</a:t>
            </a:r>
            <a:r>
              <a:rPr lang="es-CR" sz="1400" dirty="0">
                <a:latin typeface="+mn-lt"/>
              </a:rPr>
              <a:t> </a:t>
            </a:r>
            <a:r>
              <a:rPr lang="es-ES_tradnl" sz="1400" dirty="0">
                <a:latin typeface="+mn-lt"/>
              </a:rPr>
              <a:t>C2-13-193 </a:t>
            </a:r>
          </a:p>
          <a:p>
            <a:pPr algn="just"/>
            <a:r>
              <a:rPr lang="es-ES_tradnl" sz="1400" dirty="0">
                <a:latin typeface="+mn-lt"/>
              </a:rPr>
              <a:t>Inversión: </a:t>
            </a:r>
            <a:r>
              <a:rPr lang="es-CR" sz="1400" i="1" u="sng" dirty="0">
                <a:solidFill>
                  <a:srgbClr val="000000"/>
                </a:solidFill>
                <a:latin typeface="Arial" panose="020B0604020202020204" pitchFamily="34" charset="0"/>
              </a:rPr>
              <a:t> ₡</a:t>
            </a:r>
            <a:r>
              <a:rPr lang="es-ES_tradnl" sz="1400" i="1" u="sng" dirty="0">
                <a:solidFill>
                  <a:srgbClr val="000000"/>
                </a:solidFill>
                <a:latin typeface="Arial" panose="020B0604020202020204" pitchFamily="34" charset="0"/>
              </a:rPr>
              <a:t> 3.953.000,00</a:t>
            </a:r>
            <a:endParaRPr lang="es-CR" sz="1400" i="1" u="sng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Subtítulo 5">
            <a:extLst>
              <a:ext uri="{FF2B5EF4-FFF2-40B4-BE49-F238E27FC236}">
                <a16:creationId xmlns:a16="http://schemas.microsoft.com/office/drawing/2014/main" id="{B0319D6D-49AD-4325-3936-FDE6CD4FF415}"/>
              </a:ext>
            </a:extLst>
          </p:cNvPr>
          <p:cNvSpPr txBox="1">
            <a:spLocks/>
          </p:cNvSpPr>
          <p:nvPr/>
        </p:nvSpPr>
        <p:spPr>
          <a:xfrm flipH="1">
            <a:off x="1213487" y="3619624"/>
            <a:ext cx="6379547" cy="1022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just"/>
            <a:r>
              <a:rPr lang="es-ES_tradnl" sz="1400" dirty="0">
                <a:latin typeface="+mn-lt"/>
              </a:rPr>
              <a:t>Conformación de superficie de ruedo, compactación, conformación de cunetas, y colocación de material TM40 modificado. Sector Hospital – Bajo Mundo. C2-13-214</a:t>
            </a:r>
          </a:p>
          <a:p>
            <a:pPr algn="just"/>
            <a:r>
              <a:rPr lang="es-ES_tradnl" sz="1400" dirty="0">
                <a:latin typeface="+mn-lt"/>
              </a:rPr>
              <a:t> Inversión: </a:t>
            </a:r>
            <a:r>
              <a:rPr lang="es-CR" sz="1400" i="1" u="sng" dirty="0">
                <a:solidFill>
                  <a:srgbClr val="000000"/>
                </a:solidFill>
                <a:latin typeface="Arial" panose="020B0604020202020204" pitchFamily="34" charset="0"/>
              </a:rPr>
              <a:t> ₡</a:t>
            </a:r>
            <a:r>
              <a:rPr lang="es-ES_tradnl" sz="1400" i="1" u="sng" dirty="0">
                <a:solidFill>
                  <a:srgbClr val="000000"/>
                </a:solidFill>
                <a:latin typeface="Arial" panose="020B0604020202020204" pitchFamily="34" charset="0"/>
              </a:rPr>
              <a:t> 4.479.000,00</a:t>
            </a:r>
            <a:endParaRPr lang="es-CR" sz="1400" i="1" u="sng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080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Proyectos con Maquinaria Municipal año 2022</a:t>
            </a:r>
            <a:endParaRPr lang="es-CR" dirty="0">
              <a:latin typeface="+mn-lt"/>
            </a:endParaRP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1CA135D0-F0B4-3A39-E662-CDB2A70FD6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308447" y="1560690"/>
            <a:ext cx="6189631" cy="950393"/>
          </a:xfrm>
        </p:spPr>
        <p:txBody>
          <a:bodyPr/>
          <a:lstStyle/>
          <a:p>
            <a:pPr algn="just"/>
            <a:r>
              <a:rPr lang="es-ES_tradnl" sz="1400" dirty="0">
                <a:latin typeface="+mn-lt"/>
              </a:rPr>
              <a:t>Conformación de superficie de ruedo, compactación, conformación de cunetas, y colocación de material TM40 modificado. Cosecha y Vida</a:t>
            </a:r>
            <a:r>
              <a:rPr lang="es-CR" sz="1400" dirty="0">
                <a:latin typeface="+mn-lt"/>
              </a:rPr>
              <a:t>. </a:t>
            </a:r>
            <a:r>
              <a:rPr lang="es-ES_tradnl" sz="1400" dirty="0">
                <a:latin typeface="+mn-lt"/>
              </a:rPr>
              <a:t>C2-13-217 </a:t>
            </a:r>
          </a:p>
          <a:p>
            <a:pPr algn="just"/>
            <a:r>
              <a:rPr lang="es-ES_tradnl" sz="1400" dirty="0">
                <a:latin typeface="+mn-lt"/>
              </a:rPr>
              <a:t>Inversión: </a:t>
            </a:r>
            <a:r>
              <a:rPr lang="es-CR" sz="1400" b="0" i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R" sz="1400" i="1" u="sng" dirty="0">
                <a:solidFill>
                  <a:srgbClr val="000000"/>
                </a:solidFill>
                <a:latin typeface="Arial" panose="020B0604020202020204" pitchFamily="34" charset="0"/>
              </a:rPr>
              <a:t>₡</a:t>
            </a:r>
            <a:r>
              <a:rPr lang="es-ES_tradnl" sz="1400" i="1" u="sng" dirty="0">
                <a:solidFill>
                  <a:srgbClr val="000000"/>
                </a:solidFill>
                <a:latin typeface="Arial" panose="020B0604020202020204" pitchFamily="34" charset="0"/>
              </a:rPr>
              <a:t> 1.391.000,00</a:t>
            </a:r>
            <a:endParaRPr lang="es-CR" sz="1400" i="1" u="sng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Subtítulo 5">
            <a:extLst>
              <a:ext uri="{FF2B5EF4-FFF2-40B4-BE49-F238E27FC236}">
                <a16:creationId xmlns:a16="http://schemas.microsoft.com/office/drawing/2014/main" id="{D9E74B4B-9329-43F3-7F01-13A38C17D8D1}"/>
              </a:ext>
            </a:extLst>
          </p:cNvPr>
          <p:cNvSpPr txBox="1">
            <a:spLocks/>
          </p:cNvSpPr>
          <p:nvPr/>
        </p:nvSpPr>
        <p:spPr>
          <a:xfrm flipH="1">
            <a:off x="1308447" y="2632418"/>
            <a:ext cx="6379547" cy="95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just"/>
            <a:endParaRPr lang="es-CR" sz="1400" i="1" u="sng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Subtítulo 5">
            <a:extLst>
              <a:ext uri="{FF2B5EF4-FFF2-40B4-BE49-F238E27FC236}">
                <a16:creationId xmlns:a16="http://schemas.microsoft.com/office/drawing/2014/main" id="{B0319D6D-49AD-4325-3936-FDE6CD4FF415}"/>
              </a:ext>
            </a:extLst>
          </p:cNvPr>
          <p:cNvSpPr txBox="1">
            <a:spLocks/>
          </p:cNvSpPr>
          <p:nvPr/>
        </p:nvSpPr>
        <p:spPr>
          <a:xfrm flipH="1">
            <a:off x="1213487" y="3619624"/>
            <a:ext cx="6379547" cy="1022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just"/>
            <a:endParaRPr lang="es-CR" sz="1400" i="1" u="sng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A25D35C-B9CC-2125-1E70-7BD289D36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45" y="2813529"/>
            <a:ext cx="3740932" cy="2057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929D298-2147-CE2B-4514-E2A6CCFF6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220" y="2814051"/>
            <a:ext cx="4131235" cy="2057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6098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158E1-6DBC-E5DF-0490-11C28D67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794" y="1953173"/>
            <a:ext cx="6222411" cy="1237153"/>
          </a:xfrm>
        </p:spPr>
        <p:txBody>
          <a:bodyPr/>
          <a:lstStyle/>
          <a:p>
            <a:pPr algn="ctr"/>
            <a:r>
              <a:rPr lang="es-CR" sz="3600" dirty="0"/>
              <a:t>PROYECTOS 2023</a:t>
            </a:r>
          </a:p>
        </p:txBody>
      </p:sp>
    </p:spTree>
    <p:extLst>
      <p:ext uri="{BB962C8B-B14F-4D97-AF65-F5344CB8AC3E}">
        <p14:creationId xmlns:p14="http://schemas.microsoft.com/office/powerpoint/2010/main" val="114592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151319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2021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CR" dirty="0">
                <a:latin typeface="+mn-lt"/>
              </a:rPr>
              <a:t>Camino C2-13-006 (ENT.N.04) </a:t>
            </a:r>
            <a:r>
              <a:rPr lang="es-CR" dirty="0" err="1">
                <a:latin typeface="+mn-lt"/>
              </a:rPr>
              <a:t>Chimurria</a:t>
            </a:r>
            <a:r>
              <a:rPr lang="es-CR" dirty="0">
                <a:latin typeface="+mn-lt"/>
              </a:rPr>
              <a:t> - fin de camino.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</a:t>
            </a:r>
            <a:r>
              <a:rPr lang="es-ES" i="1" u="sng" dirty="0">
                <a:latin typeface="+mn-lt"/>
                <a:sym typeface="Arial"/>
              </a:rPr>
              <a:t>Ȼ36.662.933,10</a:t>
            </a:r>
            <a:endParaRPr lang="es-CR" i="1" u="sng" dirty="0">
              <a:latin typeface="+mn-lt"/>
              <a:sym typeface="Arial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9" y="3058686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UPALA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1.jpeg">
            <a:extLst>
              <a:ext uri="{FF2B5EF4-FFF2-40B4-BE49-F238E27FC236}">
                <a16:creationId xmlns:a16="http://schemas.microsoft.com/office/drawing/2014/main" id="{34B616E7-F0C6-813B-8BFF-DB11C7AB3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E813441-8834-E65D-198E-F324C5F69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42" y="1445720"/>
            <a:ext cx="4047777" cy="183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C75B53E-58B7-7A53-D4D7-3C5C2616C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42" y="3397483"/>
            <a:ext cx="4047777" cy="16598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2571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876" y="58351"/>
            <a:ext cx="4905202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Licitación reducida: 2023LD-000006-0021500001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02910" y="1628992"/>
            <a:ext cx="3392160" cy="1482159"/>
          </a:xfrm>
        </p:spPr>
        <p:txBody>
          <a:bodyPr/>
          <a:lstStyle/>
          <a:p>
            <a:pPr algn="just"/>
            <a:r>
              <a:rPr lang="es-ES" dirty="0">
                <a:latin typeface="+mn-lt"/>
              </a:rPr>
              <a:t>       Nombre del proyecto: Rehabilitación de los siguientes caminos: C2-13-231”La Esperanza” mediante la conformación de cunetas mecanizadas, ampliación de espaldones y conformación de material granular para la superficie de ruedo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698121" y="318968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Ȼ27.706.469,93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98122" y="3940132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b="1" u="sng" dirty="0">
                <a:latin typeface="+mn-lt"/>
              </a:rPr>
              <a:t>Distrito: Upala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A6960C-8E3F-CE86-B5CC-4313A717E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64" y="1820473"/>
            <a:ext cx="4110037" cy="244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055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876" y="58351"/>
            <a:ext cx="4905202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Licitación reducida: 2023LD-000014-0021500001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02910" y="1628992"/>
            <a:ext cx="3392160" cy="1482159"/>
          </a:xfrm>
        </p:spPr>
        <p:txBody>
          <a:bodyPr/>
          <a:lstStyle/>
          <a:p>
            <a:pPr algn="just"/>
            <a:r>
              <a:rPr lang="es-ES" dirty="0">
                <a:latin typeface="+mn-lt"/>
              </a:rPr>
              <a:t>       Nombre del proyecto: Rehabilitación del siguiente camino: C2-13-019 ”Proyecto Zona Norte” mediante la conformación de cunetas mecanizadas, ampliación de espaldones y conformación de material granular para la superficie de ruedo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698121" y="318968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Ȼ79.806.957,29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98122" y="3940132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b="1" u="sng" dirty="0">
                <a:latin typeface="+mn-lt"/>
              </a:rPr>
              <a:t>Distrito: Upala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DC9C9FC-4903-C1AD-4FF8-F2A8DC441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18" y="1405017"/>
            <a:ext cx="3713892" cy="278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44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876" y="58351"/>
            <a:ext cx="4905202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Licitación reducida: 2023LD-000016-0021500001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02910" y="1628992"/>
            <a:ext cx="3392160" cy="1482159"/>
          </a:xfrm>
        </p:spPr>
        <p:txBody>
          <a:bodyPr/>
          <a:lstStyle/>
          <a:p>
            <a:pPr algn="just"/>
            <a:r>
              <a:rPr lang="es-ES" dirty="0">
                <a:latin typeface="+mn-lt"/>
              </a:rPr>
              <a:t>       Nombre del proyecto: Nombre del proyecto: Rehabilitación de los siguientes caminos: </a:t>
            </a:r>
            <a:r>
              <a:rPr lang="es-US" dirty="0">
                <a:latin typeface="+mn-lt"/>
              </a:rPr>
              <a:t>1) c2-13-123 (san Luis escuela - santa rosa), 2) c2-13-135 (colonia Puntarenas - los tijos), 3) c2-13-214 c2-13-341 y c2-13-342 (sector hospital – sector bajo mundo),</a:t>
            </a:r>
            <a:endParaRPr lang="es-CR" dirty="0">
              <a:latin typeface="+mn-lt"/>
            </a:endParaRPr>
          </a:p>
          <a:p>
            <a:pPr algn="just"/>
            <a:r>
              <a:rPr lang="es-ES" dirty="0">
                <a:latin typeface="+mn-lt"/>
              </a:rPr>
              <a:t>” mediante la conformación de cunetas mecanizadas, ampliación de espaldones y conformación de material granular para la superficie de ruedo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741089" y="3877259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Ȼ82.136.487,48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741090" y="4345385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b="1" u="sng" dirty="0">
                <a:latin typeface="+mn-lt"/>
              </a:rPr>
              <a:t>Distrito: Upala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71FF3C1-C03D-F4FC-6A19-A651C4EA6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39" y="1384874"/>
            <a:ext cx="3392160" cy="184206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2727ECC-9248-643B-0C17-744F77730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39" y="3265147"/>
            <a:ext cx="3392157" cy="156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69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876" y="58351"/>
            <a:ext cx="4905202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Licitación reducida: 2023LE-000005-0021500001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02910" y="1628992"/>
            <a:ext cx="3392160" cy="1482159"/>
          </a:xfrm>
        </p:spPr>
        <p:txBody>
          <a:bodyPr/>
          <a:lstStyle/>
          <a:p>
            <a:pPr algn="just"/>
            <a:r>
              <a:rPr lang="es-ES" dirty="0">
                <a:latin typeface="+mn-lt"/>
              </a:rPr>
              <a:t>       Nombre del proyecto: Rehabilitación y asfaltado del siguiente camino: C2-13-041 y C2-13-213 . Los Ingenieros y Miravalles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698121" y="318968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Ȼ50.000.000,00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98121" y="3823626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b="1" u="sng" dirty="0">
                <a:latin typeface="+mn-lt"/>
              </a:rPr>
              <a:t>Distrito: Upala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F37A4B7-8E3D-A02A-F403-CB702F80C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87" y="1338117"/>
            <a:ext cx="3155559" cy="315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799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876" y="58351"/>
            <a:ext cx="4905202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Licitación reducida: 2023LD-000050-0021500001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02910" y="1628992"/>
            <a:ext cx="3392160" cy="1482159"/>
          </a:xfrm>
        </p:spPr>
        <p:txBody>
          <a:bodyPr/>
          <a:lstStyle/>
          <a:p>
            <a:pPr algn="just"/>
            <a:r>
              <a:rPr lang="es-ES" dirty="0">
                <a:latin typeface="+mn-lt"/>
              </a:rPr>
              <a:t>       Nombre del proyecto: Rehabilitación de sistemas de drenaje en el camino C2-13-019 “Proyecto Zona Norte .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698121" y="2571750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Ȼ71.635.000,79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98121" y="3393476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b="1" u="sng" dirty="0">
                <a:latin typeface="+mn-lt"/>
              </a:rPr>
              <a:t>Distrito: Upala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CF5604D-39F6-1E7B-EAAF-60BFE01B2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721" y="1457952"/>
            <a:ext cx="2639047" cy="296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39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876" y="58351"/>
            <a:ext cx="4905202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Licitación reducida: 2023LD-000050-0021500001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02910" y="1628992"/>
            <a:ext cx="3392160" cy="1482159"/>
          </a:xfrm>
        </p:spPr>
        <p:txBody>
          <a:bodyPr/>
          <a:lstStyle/>
          <a:p>
            <a:pPr algn="just"/>
            <a:r>
              <a:rPr lang="es-ES" dirty="0">
                <a:latin typeface="+mn-lt"/>
              </a:rPr>
              <a:t>       Nombre del proyecto: Rehabilitación de la ciclovía en el cantón de Upala.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698121" y="2571750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Ȼ63.829.903,79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98121" y="3393476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b="1" u="sng" dirty="0">
                <a:latin typeface="+mn-lt"/>
              </a:rPr>
              <a:t>Distrito: Upala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63FB2AD-8074-369D-D21E-855C39929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762" y="1346667"/>
            <a:ext cx="3499148" cy="257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686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158E1-6DBC-E5DF-0490-11C28D67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794" y="1256822"/>
            <a:ext cx="6222411" cy="1237153"/>
          </a:xfrm>
        </p:spPr>
        <p:txBody>
          <a:bodyPr/>
          <a:lstStyle/>
          <a:p>
            <a:pPr algn="ctr"/>
            <a:r>
              <a:rPr lang="es-CR" sz="3600" dirty="0"/>
              <a:t>Proyectos realizados con maquinaria municipal 2023</a:t>
            </a:r>
          </a:p>
        </p:txBody>
      </p:sp>
    </p:spTree>
    <p:extLst>
      <p:ext uri="{BB962C8B-B14F-4D97-AF65-F5344CB8AC3E}">
        <p14:creationId xmlns:p14="http://schemas.microsoft.com/office/powerpoint/2010/main" val="32553706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851096" y="545780"/>
            <a:ext cx="6725924" cy="4307573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Rehabilitación plataforma de ruedo C2-13-214 Bajo Mundo.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Ȼ16.540.000,00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Colocación de alcantarilla C2-13-217 Cosecha y Vida.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Ȼ9.160.000,00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Rehabilitación plataforma de ruedo C2-13-354 San Fernando.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Ȼ1.536.000,00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Colocación de alcantarilla C2-13-061 Mariposario.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Ȼ4.964.000,00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Rehabilitación plataforma de ruedo C2-13-220 La Real.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Ȼ1.251.200,00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Rehabilitación plataforma de ruedo C2-13-465 La Real.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Ȼ4.555.000,00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Rehabilitación plataforma de ruedo C2-13-035 Cuadrantes Upala.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Ȼ8.166.200,00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Rehabilitación plataforma de ruedo C2-13-013 Las Latas.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Ȼ7.658.000,00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269771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851096" y="545780"/>
            <a:ext cx="6725924" cy="4307573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Rehabilitación plataforma de ruedo C2-13-042 Aeropuerto.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Ȼ8.400.000,00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Rehabilitación plataforma de ruedo C2-13-248 La Verbena.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Ȼ1.860.000,00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Rehabilitación plataforma de ruedo C2-13-049 El Progreso.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Ȼ3.472.000,00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Rehabilitación plataforma de ruedo C2-13-062 Los Ingenieros.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Ȼ2.520.000,00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Colocación de alcantarilla C2-13-049 La Esperanza.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Ȼ2.000.000,00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Colocación de alcantarilla C2-13-193 Los </a:t>
            </a:r>
            <a:r>
              <a:rPr lang="es-CR" dirty="0" err="1">
                <a:latin typeface="+mn-lt"/>
              </a:rPr>
              <a:t>Tijerinos</a:t>
            </a:r>
            <a:r>
              <a:rPr lang="es-CR" dirty="0">
                <a:latin typeface="+mn-lt"/>
              </a:rPr>
              <a:t>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Ȼ1.070.000,00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Colocación de alcantarilla C2-13-019 Proyecto Zona Norte.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Ȼ5.938.000,00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Rehabilitación plataforma de ruedo C2-13-035 Cuadrantes Upala.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Ȼ3.514.500,00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2297795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D2FEC-7B90-EF6D-F846-43584498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663" y="1768311"/>
            <a:ext cx="5980673" cy="1606877"/>
          </a:xfrm>
        </p:spPr>
        <p:txBody>
          <a:bodyPr/>
          <a:lstStyle/>
          <a:p>
            <a:pPr algn="ctr"/>
            <a:r>
              <a:rPr lang="es-CR" dirty="0"/>
              <a:t>Información adicional</a:t>
            </a:r>
          </a:p>
        </p:txBody>
      </p:sp>
    </p:spTree>
    <p:extLst>
      <p:ext uri="{BB962C8B-B14F-4D97-AF65-F5344CB8AC3E}">
        <p14:creationId xmlns:p14="http://schemas.microsoft.com/office/powerpoint/2010/main" val="4255366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151319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2021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CR" dirty="0">
                <a:latin typeface="+mn-lt"/>
              </a:rPr>
              <a:t>Camino C2-13-049 Upala Aeropuerto – La Cooperativa Cruce.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</a:t>
            </a:r>
            <a:r>
              <a:rPr lang="es-ES" i="1" u="sng" dirty="0">
                <a:latin typeface="+mn-lt"/>
                <a:sym typeface="Arial"/>
              </a:rPr>
              <a:t>Ȼ30.129.357,82</a:t>
            </a:r>
            <a:endParaRPr lang="es-CR" i="1" u="sng" dirty="0">
              <a:latin typeface="+mn-lt"/>
              <a:sym typeface="Arial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9" y="3058686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UPALA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1.jpeg">
            <a:extLst>
              <a:ext uri="{FF2B5EF4-FFF2-40B4-BE49-F238E27FC236}">
                <a16:creationId xmlns:a16="http://schemas.microsoft.com/office/drawing/2014/main" id="{34B616E7-F0C6-813B-8BFF-DB11C7AB3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FCF1C76-5093-5A9E-3124-E87821D66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" y="1325259"/>
            <a:ext cx="4066238" cy="2050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95925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9632" y="307751"/>
            <a:ext cx="7984733" cy="963721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</a:t>
            </a:r>
            <a:r>
              <a:rPr lang="es-CR" dirty="0">
                <a:solidFill>
                  <a:srgbClr val="434343"/>
                </a:solidFill>
                <a:latin typeface="Arial"/>
              </a:rPr>
              <a:t>menor</a:t>
            </a:r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: 2023LE-000003-0021500001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CDB1A735-015A-DAF5-0842-2F0B99F1ACB7}"/>
              </a:ext>
            </a:extLst>
          </p:cNvPr>
          <p:cNvSpPr txBox="1">
            <a:spLocks/>
          </p:cNvSpPr>
          <p:nvPr/>
        </p:nvSpPr>
        <p:spPr>
          <a:xfrm flipH="1">
            <a:off x="398833" y="1013993"/>
            <a:ext cx="8346332" cy="392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Extracción de 37.000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de material de río.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Trituración de 15.000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de material de 3 pulgadas.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Trituración de 15.000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de material de 1 ½ pulgadas.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7000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quedaría en material bruto.</a:t>
            </a:r>
            <a:r>
              <a:rPr lang="es-CR" sz="1400" baseline="30000" dirty="0">
                <a:latin typeface="+mn-lt"/>
              </a:rPr>
              <a:t> 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ES" sz="1400" dirty="0">
                <a:latin typeface="+mn-lt"/>
              </a:rPr>
              <a:t>Monto del presupuesto: Ȼ213.052.400 colones.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La maquinaria municipal está interviniendo caminos gracias al alquiler de quebradores portátiles, los cuales están triturando material. </a:t>
            </a:r>
          </a:p>
          <a:p>
            <a:pPr marL="152400" indent="0" algn="just">
              <a:lnSpc>
                <a:spcPct val="200000"/>
              </a:lnSpc>
            </a:pPr>
            <a:endParaRPr lang="es-CR" sz="1400" dirty="0">
              <a:latin typeface="+mn-lt"/>
            </a:endParaRPr>
          </a:p>
          <a:p>
            <a:pPr marL="152400" indent="0" algn="just"/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0083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9632" y="307752"/>
            <a:ext cx="7984733" cy="621112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</a:t>
            </a:r>
            <a:r>
              <a:rPr lang="es-CR" dirty="0">
                <a:solidFill>
                  <a:srgbClr val="434343"/>
                </a:solidFill>
                <a:latin typeface="Arial"/>
              </a:rPr>
              <a:t>menor</a:t>
            </a:r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: 2023LE-000003-0021500001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CDB1A735-015A-DAF5-0842-2F0B99F1ACB7}"/>
              </a:ext>
            </a:extLst>
          </p:cNvPr>
          <p:cNvSpPr txBox="1">
            <a:spLocks/>
          </p:cNvSpPr>
          <p:nvPr/>
        </p:nvSpPr>
        <p:spPr>
          <a:xfrm flipH="1">
            <a:off x="398833" y="1013993"/>
            <a:ext cx="8346332" cy="392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152400" indent="0" algn="just">
              <a:lnSpc>
                <a:spcPct val="200000"/>
              </a:lnSpc>
            </a:pPr>
            <a:endParaRPr lang="es-CR" sz="1400" dirty="0">
              <a:latin typeface="+mn-lt"/>
            </a:endParaRPr>
          </a:p>
          <a:p>
            <a:pPr marL="152400" indent="0" algn="just"/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</p:txBody>
      </p:sp>
      <p:pic>
        <p:nvPicPr>
          <p:cNvPr id="4" name="Imagen 3" descr="Una montaña de arena&#10;&#10;Descripción generada automáticamente">
            <a:extLst>
              <a:ext uri="{FF2B5EF4-FFF2-40B4-BE49-F238E27FC236}">
                <a16:creationId xmlns:a16="http://schemas.microsoft.com/office/drawing/2014/main" id="{234E3955-BD72-A3E2-C3F0-C3C245181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2" y="1013994"/>
            <a:ext cx="4173168" cy="1971668"/>
          </a:xfrm>
          <a:prstGeom prst="rect">
            <a:avLst/>
          </a:prstGeom>
        </p:spPr>
      </p:pic>
      <p:pic>
        <p:nvPicPr>
          <p:cNvPr id="11" name="Imagen 10" descr="Una montaña de arena&#10;&#10;Descripción generada automáticamente">
            <a:extLst>
              <a:ext uri="{FF2B5EF4-FFF2-40B4-BE49-F238E27FC236}">
                <a16:creationId xmlns:a16="http://schemas.microsoft.com/office/drawing/2014/main" id="{B10E7E9F-A591-86D5-1759-0DF7B106C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190" y="1013994"/>
            <a:ext cx="4173168" cy="1971666"/>
          </a:xfrm>
          <a:prstGeom prst="rect">
            <a:avLst/>
          </a:prstGeom>
        </p:spPr>
      </p:pic>
      <p:pic>
        <p:nvPicPr>
          <p:cNvPr id="13" name="Imagen 12" descr="Un barco en el agua&#10;&#10;Descripción generada automáticamente con confianza media">
            <a:extLst>
              <a:ext uri="{FF2B5EF4-FFF2-40B4-BE49-F238E27FC236}">
                <a16:creationId xmlns:a16="http://schemas.microsoft.com/office/drawing/2014/main" id="{38A30944-61FD-4731-297D-622586C97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32" y="3070791"/>
            <a:ext cx="4173168" cy="1954198"/>
          </a:xfrm>
          <a:prstGeom prst="rect">
            <a:avLst/>
          </a:prstGeom>
        </p:spPr>
      </p:pic>
      <p:pic>
        <p:nvPicPr>
          <p:cNvPr id="15" name="Imagen 14" descr="Una camioneta en el desierto&#10;&#10;Descripción generada automáticamente">
            <a:extLst>
              <a:ext uri="{FF2B5EF4-FFF2-40B4-BE49-F238E27FC236}">
                <a16:creationId xmlns:a16="http://schemas.microsoft.com/office/drawing/2014/main" id="{988DCFCA-0E44-64C3-6AC9-1287B9D16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191" y="3070792"/>
            <a:ext cx="4173168" cy="195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97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46709-168D-A3DF-F519-B7005A36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000" y="581137"/>
            <a:ext cx="3498000" cy="896700"/>
          </a:xfrm>
        </p:spPr>
        <p:txBody>
          <a:bodyPr/>
          <a:lstStyle/>
          <a:p>
            <a:pPr algn="ctr"/>
            <a:r>
              <a:rPr lang="es-CR" dirty="0"/>
              <a:t>Concesiones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447145-2E01-9662-683C-ADC1B3FEE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070070" y="1537615"/>
            <a:ext cx="7003859" cy="3272838"/>
          </a:xfrm>
        </p:spPr>
        <p:txBody>
          <a:bodyPr/>
          <a:lstStyle/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cuenta con una concesión temporal en La Chepa en San José de Upala.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está tramitando la obtención de una concesión permanente en Canalete.</a:t>
            </a:r>
          </a:p>
        </p:txBody>
      </p:sp>
    </p:spTree>
    <p:extLst>
      <p:ext uri="{BB962C8B-B14F-4D97-AF65-F5344CB8AC3E}">
        <p14:creationId xmlns:p14="http://schemas.microsoft.com/office/powerpoint/2010/main" val="25084148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46709-168D-A3DF-F519-B7005A36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3857" y="486543"/>
            <a:ext cx="4576283" cy="896700"/>
          </a:xfrm>
        </p:spPr>
        <p:txBody>
          <a:bodyPr/>
          <a:lstStyle/>
          <a:p>
            <a:pPr algn="ctr"/>
            <a:r>
              <a:rPr lang="es-CR" dirty="0"/>
              <a:t>Compra de maquinaria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447145-2E01-9662-683C-ADC1B3FEE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070070" y="1537615"/>
            <a:ext cx="7003859" cy="3272838"/>
          </a:xfrm>
        </p:spPr>
        <p:txBody>
          <a:bodyPr/>
          <a:lstStyle/>
          <a:p>
            <a:pPr marL="152400" indent="0" algn="just">
              <a:lnSpc>
                <a:spcPct val="150000"/>
              </a:lnSpc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va a comprar: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2 quebradores portátiles (1 primario y 1 secundario).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4 vagonetas.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lowboy</a:t>
            </a: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1 cargador.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1 excavadora de 30 toneladas.</a:t>
            </a:r>
          </a:p>
          <a:p>
            <a:pPr marL="152400" indent="0" algn="just">
              <a:lnSpc>
                <a:spcPct val="150000"/>
              </a:lnSpc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cuenta con un préstamo de 2000 millones para adquirir esta maquinaria.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92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2798" y="257626"/>
            <a:ext cx="5510564" cy="929620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Inversión Municipal 2020-2023</a:t>
            </a:r>
            <a:br>
              <a:rPr lang="es-CR" dirty="0">
                <a:latin typeface="+mn-lt"/>
                <a:ea typeface="Times New Roman" panose="02020603050405020304" pitchFamily="18" charset="0"/>
              </a:rPr>
            </a:br>
            <a:endParaRPr lang="es-CR" dirty="0">
              <a:latin typeface="+mn-lt"/>
            </a:endParaRP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D22126C7-7E85-D199-AF0C-6E5B372394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52407" y="1201995"/>
            <a:ext cx="5439185" cy="1939412"/>
          </a:xfrm>
        </p:spPr>
        <p:txBody>
          <a:bodyPr/>
          <a:lstStyle/>
          <a:p>
            <a:r>
              <a:rPr lang="es-CR" sz="2800" b="0" i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 distrito central del cantón de Upala obtuvo una inversión de:  </a:t>
            </a:r>
          </a:p>
          <a:p>
            <a:endParaRPr lang="es-CR" sz="2800" i="1" u="sng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CR" sz="2800" b="0" i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₡   2 451 139 125,20</a:t>
            </a:r>
            <a:endParaRPr lang="es-CR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901E42B-D8AE-B482-C40C-B0BA5AF0A4B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12" y="3830992"/>
            <a:ext cx="1599972" cy="1153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9310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42E882B-851E-5A52-6E58-EF16D990A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18316"/>
            <a:ext cx="7977035" cy="8509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b="1" dirty="0" err="1">
                <a:latin typeface="+mn-lt"/>
                <a:sym typeface="Livvic"/>
              </a:rPr>
              <a:t>Proyectos</a:t>
            </a:r>
            <a:r>
              <a:rPr lang="en-US" b="1" dirty="0">
                <a:latin typeface="+mn-lt"/>
                <a:sym typeface="Livvic"/>
              </a:rPr>
              <a:t> </a:t>
            </a:r>
            <a:r>
              <a:rPr lang="en-US" b="1" dirty="0" err="1">
                <a:latin typeface="+mn-lt"/>
                <a:sym typeface="Livvic"/>
              </a:rPr>
              <a:t>Planificados</a:t>
            </a:r>
            <a:r>
              <a:rPr lang="en-US" b="1" dirty="0">
                <a:latin typeface="+mn-lt"/>
                <a:sym typeface="Livvic"/>
              </a:rPr>
              <a:t> para 2024</a:t>
            </a:r>
          </a:p>
        </p:txBody>
      </p:sp>
      <p:pic>
        <p:nvPicPr>
          <p:cNvPr id="2" name="image1.jpeg">
            <a:extLst>
              <a:ext uri="{FF2B5EF4-FFF2-40B4-BE49-F238E27FC236}">
                <a16:creationId xmlns:a16="http://schemas.microsoft.com/office/drawing/2014/main" id="{02781CD4-A77B-7CE3-E53D-E2CF626F7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DFE3948B-49DC-9D6F-27BF-916EDB2BD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2237" y="1526192"/>
            <a:ext cx="6759526" cy="2682472"/>
          </a:xfrm>
        </p:spPr>
      </p:pic>
    </p:spTree>
    <p:extLst>
      <p:ext uri="{BB962C8B-B14F-4D97-AF65-F5344CB8AC3E}">
        <p14:creationId xmlns:p14="http://schemas.microsoft.com/office/powerpoint/2010/main" val="4755194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86F3EA4-9244-4816-A765-7566B410F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151" y="1305103"/>
            <a:ext cx="4592400" cy="1782300"/>
          </a:xfrm>
        </p:spPr>
        <p:txBody>
          <a:bodyPr/>
          <a:lstStyle/>
          <a:p>
            <a:r>
              <a:rPr lang="es-CR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Gracias por su atención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F9825EE-4C7F-4AC7-B96C-E66184C66B3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512" y="3087403"/>
            <a:ext cx="1723972" cy="1590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410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151319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2021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CR" dirty="0">
                <a:latin typeface="+mn-lt"/>
              </a:rPr>
              <a:t>Asfalto camino C2-13-041 Upala Cementerio - Cruz Roja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</a:t>
            </a:r>
            <a:r>
              <a:rPr lang="es-ES" i="1" u="sng" dirty="0">
                <a:latin typeface="+mn-lt"/>
                <a:sym typeface="Arial"/>
              </a:rPr>
              <a:t>Ȼ62.400.000,00</a:t>
            </a:r>
            <a:endParaRPr lang="es-CR" i="1" u="sng" dirty="0">
              <a:latin typeface="+mn-lt"/>
              <a:sym typeface="Arial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9" y="3058686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UPALA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1.jpeg">
            <a:extLst>
              <a:ext uri="{FF2B5EF4-FFF2-40B4-BE49-F238E27FC236}">
                <a16:creationId xmlns:a16="http://schemas.microsoft.com/office/drawing/2014/main" id="{34B616E7-F0C6-813B-8BFF-DB11C7AB3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Una carretera con arboles a los lados&#10;&#10;Descripción generada automáticamente">
            <a:extLst>
              <a:ext uri="{FF2B5EF4-FFF2-40B4-BE49-F238E27FC236}">
                <a16:creationId xmlns:a16="http://schemas.microsoft.com/office/drawing/2014/main" id="{2B7B7EBB-A1E2-2045-D705-FA8C1CC35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88" y="1521748"/>
            <a:ext cx="3906324" cy="219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36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151319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2021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CR" dirty="0">
                <a:latin typeface="+mn-lt"/>
              </a:rPr>
              <a:t>Asfalto camino C2-13-149 Upala cuadrantes Colonia Puntarenas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</a:t>
            </a:r>
            <a:r>
              <a:rPr lang="es-ES" i="1" u="sng" dirty="0">
                <a:latin typeface="+mn-lt"/>
                <a:sym typeface="Arial"/>
              </a:rPr>
              <a:t>Ȼ42.000.000,00</a:t>
            </a:r>
            <a:endParaRPr lang="es-CR" i="1" u="sng" dirty="0">
              <a:latin typeface="+mn-lt"/>
              <a:sym typeface="Arial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9" y="3058686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UPALA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1.jpeg">
            <a:extLst>
              <a:ext uri="{FF2B5EF4-FFF2-40B4-BE49-F238E27FC236}">
                <a16:creationId xmlns:a16="http://schemas.microsoft.com/office/drawing/2014/main" id="{34B616E7-F0C6-813B-8BFF-DB11C7AB3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Vista de calle con pasto y árboles&#10;&#10;Descripción generada automáticamente con confianza media">
            <a:extLst>
              <a:ext uri="{FF2B5EF4-FFF2-40B4-BE49-F238E27FC236}">
                <a16:creationId xmlns:a16="http://schemas.microsoft.com/office/drawing/2014/main" id="{13B453FF-A102-1C2D-E2F7-37E2607CF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16" y="1493883"/>
            <a:ext cx="3739936" cy="279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98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151319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2021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CR" dirty="0">
                <a:latin typeface="+mn-lt"/>
              </a:rPr>
              <a:t>Asfalto camino C2-13-194 Upala cuadrantes La Real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</a:t>
            </a:r>
            <a:r>
              <a:rPr lang="es-ES" i="1" u="sng" dirty="0">
                <a:latin typeface="+mn-lt"/>
                <a:sym typeface="Arial"/>
              </a:rPr>
              <a:t>Ȼ76.700.000,00</a:t>
            </a:r>
            <a:endParaRPr lang="es-CR" i="1" u="sng" dirty="0">
              <a:latin typeface="+mn-lt"/>
              <a:sym typeface="Arial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9" y="3058686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UPALA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1.jpeg">
            <a:extLst>
              <a:ext uri="{FF2B5EF4-FFF2-40B4-BE49-F238E27FC236}">
                <a16:creationId xmlns:a16="http://schemas.microsoft.com/office/drawing/2014/main" id="{34B616E7-F0C6-813B-8BFF-DB11C7AB3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Un niño sentado en una carretera&#10;&#10;Descripción generada automáticamente con confianza baja">
            <a:extLst>
              <a:ext uri="{FF2B5EF4-FFF2-40B4-BE49-F238E27FC236}">
                <a16:creationId xmlns:a16="http://schemas.microsoft.com/office/drawing/2014/main" id="{2B2409AD-E56A-38CC-C9FC-9B33D962A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34" y="1423693"/>
            <a:ext cx="4066611" cy="23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69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151319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2021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CR" dirty="0">
                <a:latin typeface="+mn-lt"/>
              </a:rPr>
              <a:t>Asfalto camino C2-13-249 Upala sector </a:t>
            </a:r>
            <a:r>
              <a:rPr lang="es-CR" dirty="0" err="1">
                <a:latin typeface="+mn-lt"/>
              </a:rPr>
              <a:t>Quencho</a:t>
            </a:r>
            <a:r>
              <a:rPr lang="es-CR" dirty="0">
                <a:latin typeface="+mn-lt"/>
              </a:rPr>
              <a:t>.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</a:t>
            </a:r>
            <a:r>
              <a:rPr lang="es-ES" i="1" u="sng" dirty="0">
                <a:latin typeface="+mn-lt"/>
                <a:sym typeface="Arial"/>
              </a:rPr>
              <a:t>Ȼ81.800.000,00</a:t>
            </a:r>
            <a:endParaRPr lang="es-CR" i="1" u="sng" dirty="0">
              <a:latin typeface="+mn-lt"/>
              <a:sym typeface="Arial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9" y="3058686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UPALA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1.jpeg">
            <a:extLst>
              <a:ext uri="{FF2B5EF4-FFF2-40B4-BE49-F238E27FC236}">
                <a16:creationId xmlns:a16="http://schemas.microsoft.com/office/drawing/2014/main" id="{34B616E7-F0C6-813B-8BFF-DB11C7AB3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Un grupo de personas en una calle&#10;&#10;Descripción generada automáticamente con confianza media">
            <a:extLst>
              <a:ext uri="{FF2B5EF4-FFF2-40B4-BE49-F238E27FC236}">
                <a16:creationId xmlns:a16="http://schemas.microsoft.com/office/drawing/2014/main" id="{DCAD4FEC-885E-1988-61B1-89DBB623F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35" y="1423692"/>
            <a:ext cx="4032682" cy="302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26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151319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2021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CR" dirty="0">
                <a:latin typeface="+mn-lt"/>
              </a:rPr>
              <a:t>Asfalto camino C2-13-035 Upala cuadrantes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</a:t>
            </a:r>
            <a:r>
              <a:rPr lang="es-ES" i="1" u="sng" dirty="0">
                <a:latin typeface="+mn-lt"/>
                <a:sym typeface="Arial"/>
              </a:rPr>
              <a:t>Ȼ260.400.000,00</a:t>
            </a:r>
            <a:endParaRPr lang="es-CR" i="1" u="sng" dirty="0">
              <a:latin typeface="+mn-lt"/>
              <a:sym typeface="Arial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9" y="3058686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UPALA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1.jpeg">
            <a:extLst>
              <a:ext uri="{FF2B5EF4-FFF2-40B4-BE49-F238E27FC236}">
                <a16:creationId xmlns:a16="http://schemas.microsoft.com/office/drawing/2014/main" id="{34B616E7-F0C6-813B-8BFF-DB11C7AB3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F4F9E14-37F7-E8F0-9CD7-8496567483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" y="1311660"/>
            <a:ext cx="4321710" cy="1747026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DCCED26-A23F-0320-5AA5-863257EBF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88" y="3238361"/>
            <a:ext cx="4321710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58156"/>
      </p:ext>
    </p:extLst>
  </p:cSld>
  <p:clrMapOvr>
    <a:masterClrMapping/>
  </p:clrMapOvr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908269"/>
      </a:accent1>
      <a:accent2>
        <a:srgbClr val="212121"/>
      </a:accent2>
      <a:accent3>
        <a:srgbClr val="CFC3AC"/>
      </a:accent3>
      <a:accent4>
        <a:srgbClr val="976E26"/>
      </a:accent4>
      <a:accent5>
        <a:srgbClr val="927D59"/>
      </a:accent5>
      <a:accent6>
        <a:srgbClr val="584F3E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5518</TotalTime>
  <Words>1825</Words>
  <Application>Microsoft Office PowerPoint</Application>
  <PresentationFormat>Presentación en pantalla (16:9)</PresentationFormat>
  <Paragraphs>314</Paragraphs>
  <Slides>46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46</vt:i4>
      </vt:variant>
    </vt:vector>
  </HeadingPairs>
  <TitlesOfParts>
    <vt:vector size="54" baseType="lpstr">
      <vt:lpstr>Arial</vt:lpstr>
      <vt:lpstr>Livvic</vt:lpstr>
      <vt:lpstr>Catamaran Thin</vt:lpstr>
      <vt:lpstr>Calibri</vt:lpstr>
      <vt:lpstr>Wingdings</vt:lpstr>
      <vt:lpstr>Calibri Light</vt:lpstr>
      <vt:lpstr>Engineering Project Proposal by Slidesgo</vt:lpstr>
      <vt:lpstr>Tema de Office</vt:lpstr>
      <vt:lpstr>Intervenciones de Departamento de Gestión Vial en el distrito Upala  2020-2023.  </vt:lpstr>
      <vt:lpstr>PROCESOS DE CONTRATACIÓN EJECUTADOS EN EL AÑO 2022  GESTIÓN VIAL.</vt:lpstr>
      <vt:lpstr>Contrataciones 2021</vt:lpstr>
      <vt:lpstr>Contrataciones 2021</vt:lpstr>
      <vt:lpstr>Contrataciones 2021</vt:lpstr>
      <vt:lpstr>Contrataciones 2021</vt:lpstr>
      <vt:lpstr>Contrataciones 2021</vt:lpstr>
      <vt:lpstr>Contrataciones 2021</vt:lpstr>
      <vt:lpstr>Contrataciones 2021</vt:lpstr>
      <vt:lpstr>Contrataciones 2021</vt:lpstr>
      <vt:lpstr>Contrataciones 2021</vt:lpstr>
      <vt:lpstr>Contrataciones 2021</vt:lpstr>
      <vt:lpstr>Contrataciones 2021</vt:lpstr>
      <vt:lpstr>Contrataciones 2019 ejecutadas en el año 2022</vt:lpstr>
      <vt:lpstr>Contrataciones 2021 ejecutadas en el año 2022</vt:lpstr>
      <vt:lpstr>Contrataciones 2021 ejecutadas en el año 2022 </vt:lpstr>
      <vt:lpstr>Contrataciones 2022 </vt:lpstr>
      <vt:lpstr>Contrataciones 2022 </vt:lpstr>
      <vt:lpstr>Contrataciones 2022</vt:lpstr>
      <vt:lpstr>Contrataciones 2022</vt:lpstr>
      <vt:lpstr>Contrataciones 2022</vt:lpstr>
      <vt:lpstr>Contrataciones 2022</vt:lpstr>
      <vt:lpstr>Contrataciones 2022</vt:lpstr>
      <vt:lpstr>Proyectos con Maquinaria Municipal año 2022</vt:lpstr>
      <vt:lpstr>Proyectos con Maquinaria Municipal año 2022</vt:lpstr>
      <vt:lpstr>Proyectos con Maquinaria Municipal año 2022</vt:lpstr>
      <vt:lpstr>Proyectos con Maquinaria Municipal año 2022</vt:lpstr>
      <vt:lpstr>Proyectos con Maquinaria Municipal año 2022</vt:lpstr>
      <vt:lpstr>PROYECTOS 2023</vt:lpstr>
      <vt:lpstr>Licitación reducida: 2023LD-000006-0021500001</vt:lpstr>
      <vt:lpstr>Licitación reducida: 2023LD-000014-0021500001</vt:lpstr>
      <vt:lpstr>Licitación reducida: 2023LD-000016-0021500001</vt:lpstr>
      <vt:lpstr>Licitación reducida: 2023LE-000005-0021500001</vt:lpstr>
      <vt:lpstr>Licitación reducida: 2023LD-000050-0021500001</vt:lpstr>
      <vt:lpstr>Licitación reducida: 2023LD-000050-0021500001</vt:lpstr>
      <vt:lpstr>Proyectos realizados con maquinaria municipal 2023</vt:lpstr>
      <vt:lpstr>Presentación de PowerPoint</vt:lpstr>
      <vt:lpstr>Presentación de PowerPoint</vt:lpstr>
      <vt:lpstr>Información adicional</vt:lpstr>
      <vt:lpstr>Licitación menor: 2023LE-000003-0021500001</vt:lpstr>
      <vt:lpstr>Licitación menor: 2023LE-000003-0021500001</vt:lpstr>
      <vt:lpstr>Concesiones</vt:lpstr>
      <vt:lpstr>Compra de maquinaria</vt:lpstr>
      <vt:lpstr>Inversión Municipal 2020-2023 </vt:lpstr>
      <vt:lpstr>Proyectos Planificados para 2024</vt:lpstr>
      <vt:lpstr>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Vial Quinquenal Básico de Conservación y Desarrollo Periodo 2021-2025</dc:title>
  <dc:creator>GEOGRAFIA</dc:creator>
  <cp:lastModifiedBy>Herberth Ugalde Vargas</cp:lastModifiedBy>
  <cp:revision>342</cp:revision>
  <dcterms:modified xsi:type="dcterms:W3CDTF">2023-12-07T14:42:38Z</dcterms:modified>
</cp:coreProperties>
</file>